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83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12192000" cy="6858000"/>
  <p:notesSz cx="6858000" cy="9144000"/>
  <p:defaultTextStyle>
    <a:defPPr>
      <a:defRPr lang="es-C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AABC"/>
    <a:srgbClr val="1D36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FD4443E-F989-4FC4-A0C8-D5A2AF1F390B}" styleName="Estilo oscuro 1 - Énfasis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58"/>
    <p:restoredTop sz="94694"/>
  </p:normalViewPr>
  <p:slideViewPr>
    <p:cSldViewPr snapToGrid="0" snapToObjects="1">
      <p:cViewPr varScale="1">
        <p:scale>
          <a:sx n="121" d="100"/>
          <a:sy n="121" d="100"/>
        </p:scale>
        <p:origin x="416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6BC7D3-7461-D044-996E-B2BAFEC31E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5969B0E-AC4A-644C-B49B-4939475A96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6F76671-4806-8C43-8628-14D4F5716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8EFFF987-E461-1F4F-8042-52B9ABA16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0DCC8E4-67CD-C247-81B0-B48624695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42343521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FBF0EB-ADD7-EA41-B237-94DC4EC986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9790F6-EA8C-F746-891F-D734F39BE2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B7DF415-14E6-604B-8FFD-CFC2979E8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0364B35-FED4-EB47-B96C-CB8A812A81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3E758C-5DCB-304F-A2EB-2DDCE96F9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937501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BD198B-40B2-FF4B-A424-634BFED3F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4721EBF-E700-5640-AB89-DEBCDF71848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F799756-04C9-9349-A2CF-D01FB5C9C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6D12B3F-67F2-3D45-9C41-A86E55B02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4D8DB38-4E2E-0F44-80EE-CC21161FAF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0608635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5E079E-3837-844C-BA72-6965EE4F2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9EB92A2-001C-554E-9F4F-9A964243B9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4F92950-C02D-FD43-9E38-0FD8580CFF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0914EDBA-1167-A243-93BC-BED48E30C9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68AF4383-0AB8-7B4B-B5A0-4536E0AA1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026813F-9632-A14D-8FC7-5973211D3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614257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AD06D4-36D4-0E47-B120-F2CE6F10C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96445C51-33F8-A74F-B237-DE136AEBE2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033719-82E1-1B44-9578-D7F91DCED02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4F930301-C7A0-224D-835F-FBFE8CE55E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060926CE-9968-DE4F-A82C-82738DFFF37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D552633-E03F-1C45-A788-24A5950F51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CE7D7CEA-3D68-2F44-8E25-14B272183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A6619E9-F58D-2148-8EAC-33E65D709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2345708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044D0F-66F9-1148-904D-406A7687C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825806DE-F3E9-6A42-98AE-3673F86AF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D509B8F1-FCE1-5440-A051-9FB024D04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4AF7414-4E10-2D40-B8ED-5EFF8D263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514659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AC592029-E9C0-0A4D-87C7-4DFFABE718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CE81660-F449-544D-8EE5-50ADEBEF2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5C4857C-860B-4B43-893C-15B429D03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924599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31053B2-5D6D-7144-80CC-A855294956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927DC16-0016-7949-BD5C-8CCF85F638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59F8E2D-7E85-AD47-994B-306546C754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687592F-4DB3-7648-B68E-94D406E649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5A11C75-A0B6-634F-9BDB-FBA8F61A9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5C74557A-8AE3-974A-9990-F1B0EF4BC7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949756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CA346C9-98BF-3E47-B1B3-3233205E0F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F108350-D117-7143-B920-C9C2C1A447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R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5F793218-2C51-5B48-BDF4-306D390E3B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F58E6B3-27EE-AD49-8ECE-8DFFA66388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5B6AD1F-E46C-DE4C-B287-9DDC95004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31B5A51C-6336-5943-AF50-19A42BC299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9990305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AA606B1-81A4-594A-9AE8-9B6C4148D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8ECE899E-3E81-F144-9379-658A30728B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406E02-77CB-9646-BB4D-4AAC0B14F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4D94594-0116-854F-9892-0D657C367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5D7A5D-54D0-BC4E-9BD5-F9479700D4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912423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7A6CDC9A-C16B-5049-A3F5-B460224DC5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796668FB-1AC4-DE4E-BAB2-72D953502B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1B06EFC-99ED-BB4D-ACD2-CEA95E8084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77FD6DC-BCB7-264E-9F8B-4AE57BE22A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5FF8F66-9B59-584B-929D-EABE361C24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120474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65C70548-75BC-E441-B966-A6B3545EF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R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3BEB027A-8DA2-D249-AA86-15CCA3CA3BD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R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2BAFD8A-94A7-604F-B78D-D8047CA1AE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D9BC85-6C42-4F4F-986A-607B926F7891}" type="datetimeFigureOut">
              <a:rPr lang="es-CR" smtClean="0"/>
              <a:t>27/6/19</a:t>
            </a:fld>
            <a:endParaRPr lang="es-CR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EE2187C-72F7-724A-8C55-70C876A064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R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6766165-DB49-1045-AFE3-D591B92B40F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3D0B3-9B19-3346-A1AE-CB8FDF1E3429}" type="slidenum">
              <a:rPr lang="es-CR" smtClean="0"/>
              <a:t>‹Nº›</a:t>
            </a:fld>
            <a:endParaRPr lang="es-CR"/>
          </a:p>
        </p:txBody>
      </p:sp>
    </p:spTree>
    <p:extLst>
      <p:ext uri="{BB962C8B-B14F-4D97-AF65-F5344CB8AC3E}">
        <p14:creationId xmlns:p14="http://schemas.microsoft.com/office/powerpoint/2010/main" val="321697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39418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0D7E32FB-51BB-7C48-ABB9-DA73507B1F72}"/>
              </a:ext>
            </a:extLst>
          </p:cNvPr>
          <p:cNvSpPr txBox="1"/>
          <p:nvPr/>
        </p:nvSpPr>
        <p:spPr>
          <a:xfrm>
            <a:off x="1465545" y="1720840"/>
            <a:ext cx="902534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MX" sz="5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DIAGNÓSTICO DE </a:t>
            </a:r>
          </a:p>
          <a:p>
            <a:pPr algn="r"/>
            <a:r>
              <a:rPr lang="es-MX" sz="5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NECESIDADES DE </a:t>
            </a:r>
          </a:p>
          <a:p>
            <a:pPr algn="r"/>
            <a:r>
              <a:rPr lang="es-MX" sz="5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CAPACITACIÓN</a:t>
            </a:r>
          </a:p>
          <a:p>
            <a:pPr algn="r"/>
            <a:r>
              <a:rPr lang="es-MX" sz="5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REGIONALES</a:t>
            </a:r>
            <a:endParaRPr lang="es-CR" sz="5400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4D0E909B-7614-5046-A147-FDF6DD9C07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83" y="6376567"/>
            <a:ext cx="5366952" cy="163417"/>
          </a:xfrm>
          <a:prstGeom prst="rect">
            <a:avLst/>
          </a:prstGeom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3949AF74-FF99-D645-9E0A-B3543AF6AD3C}"/>
              </a:ext>
            </a:extLst>
          </p:cNvPr>
          <p:cNvSpPr txBox="1"/>
          <p:nvPr/>
        </p:nvSpPr>
        <p:spPr>
          <a:xfrm>
            <a:off x="7991485" y="4890211"/>
            <a:ext cx="24994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R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Cursos 2019</a:t>
            </a:r>
          </a:p>
        </p:txBody>
      </p:sp>
    </p:spTree>
    <p:extLst>
      <p:ext uri="{BB962C8B-B14F-4D97-AF65-F5344CB8AC3E}">
        <p14:creationId xmlns:p14="http://schemas.microsoft.com/office/powerpoint/2010/main" val="34185513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404E9ACE-8BF8-6445-9EBE-644C17925B4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19760525"/>
              </p:ext>
            </p:extLst>
          </p:nvPr>
        </p:nvGraphicFramePr>
        <p:xfrm>
          <a:off x="1528066" y="400835"/>
          <a:ext cx="9135867" cy="605633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360756">
                  <a:extLst>
                    <a:ext uri="{9D8B030D-6E8A-4147-A177-3AD203B41FA5}">
                      <a16:colId xmlns:a16="http://schemas.microsoft.com/office/drawing/2014/main" val="659779730"/>
                    </a:ext>
                  </a:extLst>
                </a:gridCol>
                <a:gridCol w="1711969">
                  <a:extLst>
                    <a:ext uri="{9D8B030D-6E8A-4147-A177-3AD203B41FA5}">
                      <a16:colId xmlns:a16="http://schemas.microsoft.com/office/drawing/2014/main" val="3102350273"/>
                    </a:ext>
                  </a:extLst>
                </a:gridCol>
                <a:gridCol w="2063142">
                  <a:extLst>
                    <a:ext uri="{9D8B030D-6E8A-4147-A177-3AD203B41FA5}">
                      <a16:colId xmlns:a16="http://schemas.microsoft.com/office/drawing/2014/main" val="1970969219"/>
                    </a:ext>
                  </a:extLst>
                </a:gridCol>
              </a:tblGrid>
              <a:tr h="89903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TEMA</a:t>
                      </a:r>
                      <a:endParaRPr lang="es-CR" sz="1700" b="1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1D366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ÁREA</a:t>
                      </a:r>
                      <a:endParaRPr lang="es-CR" sz="1700" b="1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1D366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REGIONAL</a:t>
                      </a:r>
                      <a:endParaRPr lang="es-CR" sz="1700" b="1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1D36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4114460"/>
                  </a:ext>
                </a:extLst>
              </a:tr>
              <a:tr h="64661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 Adultos: Terapia Pareja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Occidente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885177"/>
                  </a:ext>
                </a:extLst>
              </a:tr>
              <a:tr h="7130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 Infanto Juvenil/Psicometría: Rorschach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Occidente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9860090"/>
                  </a:ext>
                </a:extLst>
              </a:tr>
              <a:tr h="68202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Pruebas ámbito  clínico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Psicometría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Occidente</a:t>
                      </a:r>
                      <a:endParaRPr lang="es-CR" sz="1700" b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84223802"/>
                  </a:ext>
                </a:extLst>
              </a:tr>
              <a:tr h="610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Área clínica, tema no definido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Caribe</a:t>
                      </a:r>
                      <a:endParaRPr lang="es-CR" sz="1700" b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8834613"/>
                  </a:ext>
                </a:extLst>
              </a:tr>
              <a:tr h="610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Pruebas ámbito clínico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Psicometría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Caribe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067415"/>
                  </a:ext>
                </a:extLst>
              </a:tr>
              <a:tr h="610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Área clínica/tema no definido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Pérez Zeledón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6592072"/>
                  </a:ext>
                </a:extLst>
              </a:tr>
              <a:tr h="61096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Pruebas ámbito clínico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Psicometría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Pérez Zeledón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25473926"/>
                  </a:ext>
                </a:extLst>
              </a:tr>
              <a:tr h="67177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Psicología de la Salud: Promoción salud.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Salud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Puntarenas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79221" marR="79221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79166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8393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030DA4E8-E300-8B41-9C74-9F6CAC2B94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32089989"/>
              </p:ext>
            </p:extLst>
          </p:nvPr>
        </p:nvGraphicFramePr>
        <p:xfrm>
          <a:off x="1450542" y="376880"/>
          <a:ext cx="9290915" cy="61042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33963">
                  <a:extLst>
                    <a:ext uri="{9D8B030D-6E8A-4147-A177-3AD203B41FA5}">
                      <a16:colId xmlns:a16="http://schemas.microsoft.com/office/drawing/2014/main" val="1272457429"/>
                    </a:ext>
                  </a:extLst>
                </a:gridCol>
                <a:gridCol w="2299507">
                  <a:extLst>
                    <a:ext uri="{9D8B030D-6E8A-4147-A177-3AD203B41FA5}">
                      <a16:colId xmlns:a16="http://schemas.microsoft.com/office/drawing/2014/main" val="3963425724"/>
                    </a:ext>
                  </a:extLst>
                </a:gridCol>
                <a:gridCol w="1857445">
                  <a:extLst>
                    <a:ext uri="{9D8B030D-6E8A-4147-A177-3AD203B41FA5}">
                      <a16:colId xmlns:a16="http://schemas.microsoft.com/office/drawing/2014/main" val="2305980067"/>
                    </a:ext>
                  </a:extLst>
                </a:gridCol>
              </a:tblGrid>
              <a:tr h="8946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1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TEMA</a:t>
                      </a:r>
                      <a:endParaRPr lang="es-CR" sz="1700" b="1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1D366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1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ÁREA</a:t>
                      </a:r>
                      <a:endParaRPr lang="es-CR" sz="1700" b="1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1D366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1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REGIONAL</a:t>
                      </a:r>
                      <a:endParaRPr lang="es-CR" sz="1700" b="1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1D366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0520694"/>
                  </a:ext>
                </a:extLst>
              </a:tr>
              <a:tr h="60053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Pruebas ámbito clínico</a:t>
                      </a:r>
                      <a:endParaRPr lang="es-CR" sz="1700" b="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Psicometría </a:t>
                      </a:r>
                      <a:endParaRPr lang="es-CR" sz="1700" b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Puntarenas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50673"/>
                  </a:ext>
                </a:extLst>
              </a:tr>
              <a:tr h="6919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Área clínica infanto juvenil</a:t>
                      </a:r>
                      <a:endParaRPr lang="es-CR" sz="1700" b="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</a:t>
                      </a:r>
                      <a:endParaRPr lang="es-CR" sz="1700" b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Ciudad Neilly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23140045"/>
                  </a:ext>
                </a:extLst>
              </a:tr>
              <a:tr h="71669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Tema no definido/trabajo infantil y adolescente</a:t>
                      </a:r>
                      <a:endParaRPr lang="es-CR" sz="1700" b="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</a:t>
                      </a:r>
                      <a:endParaRPr lang="es-CR" sz="1700" b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Ciudad Neilly</a:t>
                      </a:r>
                      <a:endParaRPr lang="es-CR" sz="1700" b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7987972"/>
                  </a:ext>
                </a:extLst>
              </a:tr>
              <a:tr h="60548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Clínica/tema no definido</a:t>
                      </a:r>
                      <a:endParaRPr lang="es-CR" sz="1700" b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San Carlos</a:t>
                      </a:r>
                      <a:endParaRPr lang="es-CR" sz="1700" b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485197"/>
                  </a:ext>
                </a:extLst>
              </a:tr>
              <a:tr h="68223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Pruebas ámbito clínico</a:t>
                      </a:r>
                      <a:endParaRPr lang="es-CR" sz="1700" b="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Psicometría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San Carlos</a:t>
                      </a:r>
                      <a:endParaRPr lang="es-CR" sz="1700" b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2106445"/>
                  </a:ext>
                </a:extLst>
              </a:tr>
              <a:tr h="64255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Pruebas  ámbito  clínico/Clínica</a:t>
                      </a:r>
                      <a:endParaRPr lang="es-CR" sz="1700" b="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Psicometría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Oriente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02774756"/>
                  </a:ext>
                </a:extLst>
              </a:tr>
              <a:tr h="70172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Psicología educativa, tema no definido</a:t>
                      </a:r>
                      <a:endParaRPr lang="es-CR" sz="1700" b="0" dirty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Educativa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Guanacaste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278133"/>
                  </a:ext>
                </a:extLst>
              </a:tr>
              <a:tr h="56841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Clínica/Duelo y suicidio</a:t>
                      </a:r>
                      <a:endParaRPr lang="es-CR" sz="1700" b="0"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Clínica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R" sz="1700" b="0" dirty="0">
                          <a:solidFill>
                            <a:schemeClr val="bg1"/>
                          </a:solidFill>
                          <a:effectLst/>
                          <a:latin typeface="Roboto" panose="02000000000000000000" pitchFamily="2" charset="0"/>
                          <a:ea typeface="Roboto" panose="02000000000000000000" pitchFamily="2" charset="0"/>
                        </a:rPr>
                        <a:t>Guanacaste </a:t>
                      </a:r>
                      <a:endParaRPr lang="es-CR" sz="1700" b="0" dirty="0">
                        <a:solidFill>
                          <a:schemeClr val="bg1"/>
                        </a:solidFill>
                        <a:effectLst/>
                        <a:latin typeface="Roboto" panose="02000000000000000000" pitchFamily="2" charset="0"/>
                        <a:ea typeface="Roboto" panose="02000000000000000000" pitchFamily="2" charset="0"/>
                        <a:cs typeface="Times New Roman" panose="02020603050405020304" pitchFamily="18" charset="0"/>
                      </a:endParaRPr>
                    </a:p>
                  </a:txBody>
                  <a:tcPr marL="108934" marR="108934" marT="0" marB="0" anchor="ctr">
                    <a:solidFill>
                      <a:srgbClr val="29AA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3369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605829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591129BD-D79F-D947-AA9C-AEC52109854F}"/>
              </a:ext>
            </a:extLst>
          </p:cNvPr>
          <p:cNvSpPr txBox="1">
            <a:spLocks/>
          </p:cNvSpPr>
          <p:nvPr/>
        </p:nvSpPr>
        <p:spPr>
          <a:xfrm>
            <a:off x="479317" y="1238713"/>
            <a:ext cx="8395047" cy="13958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Actividades por Regional</a:t>
            </a:r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5DF8EBB9-2C9C-E04B-8E5A-0A01BB5A3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83" y="6376567"/>
            <a:ext cx="5366952" cy="163417"/>
          </a:xfrm>
          <a:prstGeom prst="rect">
            <a:avLst/>
          </a:prstGeom>
        </p:spPr>
      </p:pic>
      <p:sp>
        <p:nvSpPr>
          <p:cNvPr id="11" name="Elipse 10">
            <a:extLst>
              <a:ext uri="{FF2B5EF4-FFF2-40B4-BE49-F238E27FC236}">
                <a16:creationId xmlns:a16="http://schemas.microsoft.com/office/drawing/2014/main" id="{9D43D9D4-45C6-D44C-B679-5C9C67DE3765}"/>
              </a:ext>
            </a:extLst>
          </p:cNvPr>
          <p:cNvSpPr/>
          <p:nvPr/>
        </p:nvSpPr>
        <p:spPr>
          <a:xfrm>
            <a:off x="9311595" y="1277654"/>
            <a:ext cx="1491778" cy="1491778"/>
          </a:xfrm>
          <a:prstGeom prst="ellipse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FC73CF0-0930-6047-BE3C-B7FE328BC0A2}"/>
              </a:ext>
            </a:extLst>
          </p:cNvPr>
          <p:cNvSpPr/>
          <p:nvPr/>
        </p:nvSpPr>
        <p:spPr>
          <a:xfrm>
            <a:off x="9593685" y="1238713"/>
            <a:ext cx="7126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R" sz="96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2</a:t>
            </a:r>
            <a:endParaRPr lang="es-CR" sz="9600" b="1" dirty="0">
              <a:solidFill>
                <a:schemeClr val="bg1"/>
              </a:solidFill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4F00DBAA-1735-C941-BFB0-8F99C7349F8C}"/>
              </a:ext>
            </a:extLst>
          </p:cNvPr>
          <p:cNvSpPr txBox="1">
            <a:spLocks/>
          </p:cNvSpPr>
          <p:nvPr/>
        </p:nvSpPr>
        <p:spPr>
          <a:xfrm>
            <a:off x="479317" y="3309515"/>
            <a:ext cx="8395047" cy="13958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Actividades previstas </a:t>
            </a:r>
          </a:p>
          <a:p>
            <a:pPr algn="r"/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 realizar por Regional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80065C1A-84C2-5848-83EA-297903091356}"/>
              </a:ext>
            </a:extLst>
          </p:cNvPr>
          <p:cNvSpPr/>
          <p:nvPr/>
        </p:nvSpPr>
        <p:spPr>
          <a:xfrm>
            <a:off x="9311595" y="3403947"/>
            <a:ext cx="1491778" cy="1491778"/>
          </a:xfrm>
          <a:prstGeom prst="ellipse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R"/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0574DE20-94D4-4642-A547-E240C01FE689}"/>
              </a:ext>
            </a:extLst>
          </p:cNvPr>
          <p:cNvSpPr/>
          <p:nvPr/>
        </p:nvSpPr>
        <p:spPr>
          <a:xfrm>
            <a:off x="9593685" y="3403947"/>
            <a:ext cx="71263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R" sz="96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</a:t>
            </a:r>
            <a:endParaRPr lang="es-CR" sz="9600" b="1" dirty="0">
              <a:solidFill>
                <a:schemeClr val="bg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4FFEF1D-E9B1-1C4C-9FA8-98DF95838012}"/>
              </a:ext>
            </a:extLst>
          </p:cNvPr>
          <p:cNvSpPr txBox="1"/>
          <p:nvPr/>
        </p:nvSpPr>
        <p:spPr>
          <a:xfrm>
            <a:off x="6990008" y="4627510"/>
            <a:ext cx="1824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Promedio Anual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CAFE75FF-705B-D643-BD36-73723277FA1B}"/>
              </a:ext>
            </a:extLst>
          </p:cNvPr>
          <p:cNvSpPr txBox="1"/>
          <p:nvPr/>
        </p:nvSpPr>
        <p:spPr>
          <a:xfrm>
            <a:off x="6965746" y="2171854"/>
            <a:ext cx="1824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Promedio Anual</a:t>
            </a:r>
          </a:p>
        </p:txBody>
      </p:sp>
    </p:spTree>
    <p:extLst>
      <p:ext uri="{BB962C8B-B14F-4D97-AF65-F5344CB8AC3E}">
        <p14:creationId xmlns:p14="http://schemas.microsoft.com/office/powerpoint/2010/main" val="958368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7EFFF8B-81DA-394B-965F-7E282D8B5A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83" y="6376567"/>
            <a:ext cx="5366952" cy="163417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53978201-E64A-AC4D-B779-945EF2ECBFE7}"/>
              </a:ext>
            </a:extLst>
          </p:cNvPr>
          <p:cNvSpPr txBox="1">
            <a:spLocks/>
          </p:cNvSpPr>
          <p:nvPr/>
        </p:nvSpPr>
        <p:spPr>
          <a:xfrm>
            <a:off x="1577237" y="878545"/>
            <a:ext cx="9595980" cy="48583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20000"/>
              </a:lnSpc>
            </a:pPr>
            <a:r>
              <a:rPr lang="es-CR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Además se habilitó la posibilidad de que las asociaciones o grupos de profesionales interesados en temas especificos realicen un grupo de mínimo 15 personas para coordinar capacitaciones de su interés.</a:t>
            </a:r>
          </a:p>
        </p:txBody>
      </p:sp>
    </p:spTree>
    <p:extLst>
      <p:ext uri="{BB962C8B-B14F-4D97-AF65-F5344CB8AC3E}">
        <p14:creationId xmlns:p14="http://schemas.microsoft.com/office/powerpoint/2010/main" val="2684957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48F630C-954B-3E49-9814-CE7AD61E1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2836" y="636631"/>
            <a:ext cx="10515600" cy="5584738"/>
          </a:xfrm>
        </p:spPr>
        <p:txBody>
          <a:bodyPr>
            <a:normAutofit/>
          </a:bodyPr>
          <a:lstStyle/>
          <a:p>
            <a:pPr algn="r"/>
            <a:r>
              <a:rPr lang="es-CR" sz="7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Capacitaciones programadas </a:t>
            </a:r>
            <a:br>
              <a:rPr lang="es-CR" sz="7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s-CR" sz="7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actualmente para regionales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6C49A146-8EC0-124C-98B9-A41DC60F1B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83" y="6376567"/>
            <a:ext cx="5366952" cy="16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55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ángulo redondeado 7">
            <a:extLst>
              <a:ext uri="{FF2B5EF4-FFF2-40B4-BE49-F238E27FC236}">
                <a16:creationId xmlns:a16="http://schemas.microsoft.com/office/drawing/2014/main" id="{45F04DDF-3DE7-9942-8659-AB1633448C74}"/>
              </a:ext>
            </a:extLst>
          </p:cNvPr>
          <p:cNvSpPr/>
          <p:nvPr/>
        </p:nvSpPr>
        <p:spPr>
          <a:xfrm>
            <a:off x="889347" y="3759507"/>
            <a:ext cx="2111679" cy="430319"/>
          </a:xfrm>
          <a:prstGeom prst="roundRect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    </a:t>
            </a:r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EBF34DEE-8A62-DD44-ACF8-92C80AF8A4B3}"/>
              </a:ext>
            </a:extLst>
          </p:cNvPr>
          <p:cNvCxnSpPr/>
          <p:nvPr/>
        </p:nvCxnSpPr>
        <p:spPr>
          <a:xfrm>
            <a:off x="453024" y="1954060"/>
            <a:ext cx="11285951" cy="0"/>
          </a:xfrm>
          <a:prstGeom prst="line">
            <a:avLst/>
          </a:prstGeom>
          <a:ln>
            <a:solidFill>
              <a:srgbClr val="29AA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Conector recto 5">
            <a:extLst>
              <a:ext uri="{FF2B5EF4-FFF2-40B4-BE49-F238E27FC236}">
                <a16:creationId xmlns:a16="http://schemas.microsoft.com/office/drawing/2014/main" id="{A82B1565-8C9F-F248-985C-97D0C8F00077}"/>
              </a:ext>
            </a:extLst>
          </p:cNvPr>
          <p:cNvCxnSpPr/>
          <p:nvPr/>
        </p:nvCxnSpPr>
        <p:spPr>
          <a:xfrm>
            <a:off x="504172" y="3609583"/>
            <a:ext cx="11285951" cy="0"/>
          </a:xfrm>
          <a:prstGeom prst="line">
            <a:avLst/>
          </a:prstGeom>
          <a:ln>
            <a:solidFill>
              <a:srgbClr val="29AA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50D8F1DC-D40E-CF44-AF3A-22CD92A529CE}"/>
              </a:ext>
            </a:extLst>
          </p:cNvPr>
          <p:cNvCxnSpPr/>
          <p:nvPr/>
        </p:nvCxnSpPr>
        <p:spPr>
          <a:xfrm>
            <a:off x="554276" y="5175336"/>
            <a:ext cx="11285951" cy="0"/>
          </a:xfrm>
          <a:prstGeom prst="line">
            <a:avLst/>
          </a:prstGeom>
          <a:ln>
            <a:solidFill>
              <a:srgbClr val="29AA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ángulo redondeado 8">
            <a:extLst>
              <a:ext uri="{FF2B5EF4-FFF2-40B4-BE49-F238E27FC236}">
                <a16:creationId xmlns:a16="http://schemas.microsoft.com/office/drawing/2014/main" id="{DAE763E4-36F1-EF4F-9BB8-2AA04C928D74}"/>
              </a:ext>
            </a:extLst>
          </p:cNvPr>
          <p:cNvSpPr/>
          <p:nvPr/>
        </p:nvSpPr>
        <p:spPr>
          <a:xfrm>
            <a:off x="889347" y="553631"/>
            <a:ext cx="1691016" cy="430319"/>
          </a:xfrm>
          <a:prstGeom prst="roundRect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    </a:t>
            </a:r>
          </a:p>
        </p:txBody>
      </p: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8116F7ED-6584-A447-837A-A3E6A25F7171}"/>
              </a:ext>
            </a:extLst>
          </p:cNvPr>
          <p:cNvSpPr/>
          <p:nvPr/>
        </p:nvSpPr>
        <p:spPr>
          <a:xfrm>
            <a:off x="889347" y="5362839"/>
            <a:ext cx="1991639" cy="430319"/>
          </a:xfrm>
          <a:prstGeom prst="roundRect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    </a:t>
            </a:r>
          </a:p>
        </p:txBody>
      </p:sp>
      <p:sp>
        <p:nvSpPr>
          <p:cNvPr id="11" name="Rectángulo redondeado 10">
            <a:extLst>
              <a:ext uri="{FF2B5EF4-FFF2-40B4-BE49-F238E27FC236}">
                <a16:creationId xmlns:a16="http://schemas.microsoft.com/office/drawing/2014/main" id="{BBDB8114-20E9-ED43-980A-69B9D1833AF6}"/>
              </a:ext>
            </a:extLst>
          </p:cNvPr>
          <p:cNvSpPr/>
          <p:nvPr/>
        </p:nvSpPr>
        <p:spPr>
          <a:xfrm>
            <a:off x="889346" y="2181229"/>
            <a:ext cx="1691016" cy="430319"/>
          </a:xfrm>
          <a:prstGeom prst="roundRect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   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FB46FD7-3248-0147-91FB-4B7707081C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9347" y="497910"/>
            <a:ext cx="10515600" cy="5862180"/>
          </a:xfrm>
        </p:spPr>
        <p:txBody>
          <a:bodyPr>
            <a:normAutofit fontScale="92500"/>
          </a:bodyPr>
          <a:lstStyle/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MX" sz="2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Puntarenas:   </a:t>
            </a:r>
            <a:r>
              <a:rPr lang="es-MX" sz="2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Aplicación de pruebas CompeTea, PAI, LSB-50 y CUIDA y las Normas Deontológicas y Éticas, para viernes 12 de julio y sábado 13 de julio del 2019 (12 horas), con solamente dos inscripciones.</a:t>
            </a: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MX" sz="2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San Ramón:  </a:t>
            </a:r>
            <a:r>
              <a:rPr lang="es-MX" sz="2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Curso Teórico-práctico Introductorio Aplicación y Codificación del Test de Rorschach desde el Modelo Comprehensivo de Exner, para impartir Domingo 28 de julio, 04 y 11 de agosto del 2019, con cero matrículas al día de hoy.</a:t>
            </a: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MX" sz="2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Pérez Zeledón:   </a:t>
            </a:r>
            <a:r>
              <a:rPr lang="es-MX" sz="2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Aplicación de pruebas CompeTea, PAI, LSB-50 y CUIDA y las Normas Deontológicas y Éticas”, para impartir Viernes 30 de agosto y Sábado 31 de agosto (12 horas), con únicamente dos matrículas.</a:t>
            </a: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MX" sz="24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Ciudad Neilly:   </a:t>
            </a:r>
            <a:r>
              <a:rPr lang="es-MX" sz="24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Trabajo Infantil, Adolescente y sus Riesgos Psicosociales para impartir  los días, Viernes 28 de setiembre de 2019, sin personas matriculadas.</a:t>
            </a: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6561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redondeado 5">
            <a:extLst>
              <a:ext uri="{FF2B5EF4-FFF2-40B4-BE49-F238E27FC236}">
                <a16:creationId xmlns:a16="http://schemas.microsoft.com/office/drawing/2014/main" id="{84A33160-12A6-AD48-BE44-90F89C0A3CD6}"/>
              </a:ext>
            </a:extLst>
          </p:cNvPr>
          <p:cNvSpPr/>
          <p:nvPr/>
        </p:nvSpPr>
        <p:spPr>
          <a:xfrm>
            <a:off x="889348" y="3759507"/>
            <a:ext cx="1565754" cy="430319"/>
          </a:xfrm>
          <a:prstGeom prst="roundRect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    </a:t>
            </a: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BF3A000-61E7-734F-A49F-00356879173D}"/>
              </a:ext>
            </a:extLst>
          </p:cNvPr>
          <p:cNvCxnSpPr/>
          <p:nvPr/>
        </p:nvCxnSpPr>
        <p:spPr>
          <a:xfrm>
            <a:off x="453024" y="1954060"/>
            <a:ext cx="11285951" cy="0"/>
          </a:xfrm>
          <a:prstGeom prst="line">
            <a:avLst/>
          </a:prstGeom>
          <a:ln>
            <a:solidFill>
              <a:srgbClr val="29AA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>
            <a:extLst>
              <a:ext uri="{FF2B5EF4-FFF2-40B4-BE49-F238E27FC236}">
                <a16:creationId xmlns:a16="http://schemas.microsoft.com/office/drawing/2014/main" id="{A287EA84-9163-C04B-8933-6C290E54F2E7}"/>
              </a:ext>
            </a:extLst>
          </p:cNvPr>
          <p:cNvCxnSpPr/>
          <p:nvPr/>
        </p:nvCxnSpPr>
        <p:spPr>
          <a:xfrm>
            <a:off x="491645" y="3523865"/>
            <a:ext cx="11285951" cy="0"/>
          </a:xfrm>
          <a:prstGeom prst="line">
            <a:avLst/>
          </a:prstGeom>
          <a:ln>
            <a:solidFill>
              <a:srgbClr val="29AA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Conector recto 8">
            <a:extLst>
              <a:ext uri="{FF2B5EF4-FFF2-40B4-BE49-F238E27FC236}">
                <a16:creationId xmlns:a16="http://schemas.microsoft.com/office/drawing/2014/main" id="{CFCFFF44-88CC-CD4D-87AD-E1805F4B5CD1}"/>
              </a:ext>
            </a:extLst>
          </p:cNvPr>
          <p:cNvCxnSpPr/>
          <p:nvPr/>
        </p:nvCxnSpPr>
        <p:spPr>
          <a:xfrm>
            <a:off x="554276" y="5175336"/>
            <a:ext cx="11285951" cy="0"/>
          </a:xfrm>
          <a:prstGeom prst="line">
            <a:avLst/>
          </a:prstGeom>
          <a:ln>
            <a:solidFill>
              <a:srgbClr val="29AA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Rectángulo redondeado 9">
            <a:extLst>
              <a:ext uri="{FF2B5EF4-FFF2-40B4-BE49-F238E27FC236}">
                <a16:creationId xmlns:a16="http://schemas.microsoft.com/office/drawing/2014/main" id="{FB8A2D9B-ADEC-4D4D-8B58-F3FB94E6F2D3}"/>
              </a:ext>
            </a:extLst>
          </p:cNvPr>
          <p:cNvSpPr/>
          <p:nvPr/>
        </p:nvSpPr>
        <p:spPr>
          <a:xfrm>
            <a:off x="889347" y="553631"/>
            <a:ext cx="1691016" cy="430319"/>
          </a:xfrm>
          <a:prstGeom prst="roundRect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    </a:t>
            </a:r>
          </a:p>
        </p:txBody>
      </p:sp>
      <p:sp>
        <p:nvSpPr>
          <p:cNvPr id="11" name="Rectángulo redondeado 10">
            <a:extLst>
              <a:ext uri="{FF2B5EF4-FFF2-40B4-BE49-F238E27FC236}">
                <a16:creationId xmlns:a16="http://schemas.microsoft.com/office/drawing/2014/main" id="{D41DF3F3-0E9F-3E41-B429-53E90EEB6543}"/>
              </a:ext>
            </a:extLst>
          </p:cNvPr>
          <p:cNvSpPr/>
          <p:nvPr/>
        </p:nvSpPr>
        <p:spPr>
          <a:xfrm>
            <a:off x="889347" y="5362839"/>
            <a:ext cx="1565755" cy="430319"/>
          </a:xfrm>
          <a:prstGeom prst="roundRect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    </a:t>
            </a:r>
          </a:p>
        </p:txBody>
      </p:sp>
      <p:sp>
        <p:nvSpPr>
          <p:cNvPr id="12" name="Rectángulo redondeado 11">
            <a:extLst>
              <a:ext uri="{FF2B5EF4-FFF2-40B4-BE49-F238E27FC236}">
                <a16:creationId xmlns:a16="http://schemas.microsoft.com/office/drawing/2014/main" id="{C80B4134-A54C-2B41-89AF-CD5C7A74462A}"/>
              </a:ext>
            </a:extLst>
          </p:cNvPr>
          <p:cNvSpPr/>
          <p:nvPr/>
        </p:nvSpPr>
        <p:spPr>
          <a:xfrm>
            <a:off x="889346" y="2181229"/>
            <a:ext cx="1691016" cy="430319"/>
          </a:xfrm>
          <a:prstGeom prst="roundRect">
            <a:avLst/>
          </a:prstGeom>
          <a:solidFill>
            <a:srgbClr val="29AA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R" dirty="0"/>
              <a:t>    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3B77FDFA-4415-C347-8DD4-DF6FED3D56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6821" y="503527"/>
            <a:ext cx="10515600" cy="6040676"/>
          </a:xfrm>
        </p:spPr>
        <p:txBody>
          <a:bodyPr>
            <a:noAutofit/>
          </a:bodyPr>
          <a:lstStyle/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MX" sz="2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San Ramón:  </a:t>
            </a:r>
            <a:r>
              <a:rPr lang="es-MX" sz="2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Curso Teoría del Amor, Terapia de Pareja y el Abordaje de la Infidelidad, para impartir los días Sábado 21 y 28 de setiembre del 2019, sin matriculas al día de hoy.</a:t>
            </a:r>
            <a:endParaRPr lang="es-CR" sz="2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s-CR" sz="2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MX" sz="2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Guanacaste: </a:t>
            </a:r>
            <a:r>
              <a:rPr lang="es-MX" sz="2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“Duelo y Suicidio”, para impartir los días Viernes 04 de octubre y Sábado 05 de octubre (12 horas), sin ninguna persona interesa en participar al día de hoy.</a:t>
            </a: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endParaRPr lang="es-CR" sz="2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MX" sz="2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Occidente:   </a:t>
            </a:r>
            <a:r>
              <a:rPr lang="es-MX" sz="2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“Aplicación de pruebas  PAI, LSB-50 y CUIDA y las Normas Deontológicas y Éticas”, para impartir los días Viernes 01 y sábado 02 de Noviembre del 2019 (12 horas), sin matrícula.</a:t>
            </a:r>
            <a:endParaRPr lang="es-CR" sz="2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s-CR" sz="2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es-MX" sz="2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San Carlos:  </a:t>
            </a:r>
            <a:r>
              <a:rPr lang="es-MX" sz="2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Aplicación de pruebas  PAI, LSB-50 y CUIDA y las Normas Deontológicas y Éticas, para impartir los días Viernes 15 de noviembre y Sábado 16 de noviembre (12 horas), sin matrícula al día de hoy.</a:t>
            </a:r>
            <a:endParaRPr lang="es-CR" sz="2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16200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F1A687B-BC91-A84A-9D19-29473E9C13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9048" y="1291488"/>
            <a:ext cx="10515600" cy="3995074"/>
          </a:xfrm>
        </p:spPr>
        <p:txBody>
          <a:bodyPr/>
          <a:lstStyle/>
          <a:p>
            <a:pPr mar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este año ha sido posible la realización de un único evento en el mes de mayo, </a:t>
            </a:r>
            <a:r>
              <a:rPr lang="es-MX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conjunto con HIVOS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: </a:t>
            </a:r>
          </a:p>
          <a:p>
            <a:pPr marL="0" indent="0">
              <a:buNone/>
            </a:pPr>
            <a:endParaRPr lang="es-MX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 algn="ctr">
              <a:buNone/>
            </a:pPr>
            <a:r>
              <a:rPr lang="es-MX" sz="36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“Conversatorio para la conmemoración del día Contra la Homo, Lesbo, Trans y Bi Fobia.” </a:t>
            </a:r>
          </a:p>
          <a:p>
            <a:pPr marL="0" indent="0">
              <a:buNone/>
            </a:pPr>
            <a:endParaRPr lang="es-MX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la provincia de Puntarenas, acompañado de gira de servicios, con una asistencia de </a:t>
            </a:r>
            <a:r>
              <a:rPr lang="es-MX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16 personas colegiadas.</a:t>
            </a:r>
            <a:endParaRPr lang="es-CR" b="1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449E44D-7D16-B846-ACB3-B906C652F6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583" y="6376567"/>
            <a:ext cx="5366952" cy="16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98460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6E9FF8C-9A84-A342-89D2-1A2B7D18D5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8408" y="864296"/>
            <a:ext cx="9946710" cy="5325193"/>
          </a:xfrm>
        </p:spPr>
        <p:txBody>
          <a:bodyPr/>
          <a:lstStyle/>
          <a:p>
            <a:pPr mar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Como medida, ante la baja matrícula, desde la Oficina de Comunicación,  se envían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SMS a los colegiados de cada Regional, para incentivar la participación.</a:t>
            </a:r>
          </a:p>
          <a:p>
            <a:pPr marL="0" indent="0">
              <a:buNone/>
            </a:pP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 habilitó la posibilidad que las</a:t>
            </a:r>
            <a:r>
              <a:rPr lang="es-MX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Asociaciones puedan cobrar un monto simbólico</a:t>
            </a:r>
            <a:r>
              <a:rPr lang="es-MX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  realizar una preinscripción para las diversas actividades.</a:t>
            </a:r>
          </a:p>
          <a:p>
            <a:pPr marL="0" indent="0">
              <a:buNone/>
            </a:pP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 puede proponer designar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 responsable directo de la Regional</a:t>
            </a:r>
            <a:r>
              <a:rPr lang="es-MX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 promover con los profesionales de cada zona la posible realización de estas actividades con éxito.</a:t>
            </a: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s-CR" dirty="0"/>
          </a:p>
        </p:txBody>
      </p:sp>
    </p:spTree>
    <p:extLst>
      <p:ext uri="{BB962C8B-B14F-4D97-AF65-F5344CB8AC3E}">
        <p14:creationId xmlns:p14="http://schemas.microsoft.com/office/powerpoint/2010/main" val="18583702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085301E-7A70-7F4E-B60F-4665C2A396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0848" y="1218625"/>
            <a:ext cx="9270304" cy="4861730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s-MX" sz="40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¿</a:t>
            </a:r>
            <a:r>
              <a:rPr lang="es-MX" sz="44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Cuáles son las razones por las cuáles no hay vinculación con el Colegio?</a:t>
            </a:r>
          </a:p>
          <a:p>
            <a:pPr marL="0" lvl="0" indent="0">
              <a:buNone/>
            </a:pPr>
            <a:endParaRPr lang="es-CR" sz="40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2"/>
            <a:r>
              <a:rPr lang="es-MX" sz="4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Posibles razones</a:t>
            </a:r>
            <a:endParaRPr lang="es-CR" sz="40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2"/>
            <a:r>
              <a:rPr lang="es-MX" sz="40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Sentido de pertenencia </a:t>
            </a:r>
            <a:endParaRPr lang="es-CR" sz="40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endParaRPr lang="es-CR" sz="4000" dirty="0"/>
          </a:p>
        </p:txBody>
      </p:sp>
    </p:spTree>
    <p:extLst>
      <p:ext uri="{BB962C8B-B14F-4D97-AF65-F5344CB8AC3E}">
        <p14:creationId xmlns:p14="http://schemas.microsoft.com/office/powerpoint/2010/main" val="36762616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25CBB47-18B7-2448-B00F-4464855DC8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50304"/>
            <a:ext cx="10515600" cy="35573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MX" sz="36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 ha trabajado </a:t>
            </a:r>
            <a:r>
              <a:rPr lang="es-MX" sz="3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el posicionamiento del Colegio frente a temas país, el posicionamiento del rol de la psicología en la salud mental, la defensa gremial que se hace por el ejercicio ilegal de la profesión, así como </a:t>
            </a:r>
            <a:r>
              <a:rPr lang="es-MX" sz="36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procesos operativos que más conscientemente buscan alcanzar a las personas fuera del GAM.</a:t>
            </a:r>
            <a:endParaRPr lang="es-CR" sz="3600" b="1" dirty="0">
              <a:solidFill>
                <a:srgbClr val="29AAB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s-CR" dirty="0"/>
          </a:p>
        </p:txBody>
      </p:sp>
    </p:spTree>
    <p:extLst>
      <p:ext uri="{BB962C8B-B14F-4D97-AF65-F5344CB8AC3E}">
        <p14:creationId xmlns:p14="http://schemas.microsoft.com/office/powerpoint/2010/main" val="7543203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0D2A848-C1E0-1D45-9E68-826F0FB374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552" y="1566332"/>
            <a:ext cx="10702069" cy="3725335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Dudas sobre los alcances del financiamiento propio para cada asociación.  </a:t>
            </a:r>
          </a:p>
          <a:p>
            <a:pPr marL="0" lvl="0" indent="0">
              <a:buNone/>
            </a:pP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 el próximo año esta Junta </a:t>
            </a:r>
            <a:r>
              <a:rPr lang="es-CR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estudiará la posibilidad </a:t>
            </a:r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de establecer dentro del presupuesto una especie de </a:t>
            </a:r>
            <a:r>
              <a:rPr lang="es-CR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“grant” para proyectos de regionales </a:t>
            </a:r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que sean concursables con criterios orientados al fortalecimiento del sentido de pertenencia, el apoyo mutuo entre colegas, etc.</a:t>
            </a:r>
          </a:p>
        </p:txBody>
      </p:sp>
    </p:spTree>
    <p:extLst>
      <p:ext uri="{BB962C8B-B14F-4D97-AF65-F5344CB8AC3E}">
        <p14:creationId xmlns:p14="http://schemas.microsoft.com/office/powerpoint/2010/main" val="20484237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486A8D9-3F14-6D48-9C64-5673CACF6D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29736" y="1378591"/>
            <a:ext cx="7132529" cy="4351338"/>
          </a:xfrm>
        </p:spPr>
        <p:txBody>
          <a:bodyPr/>
          <a:lstStyle/>
          <a:p>
            <a:pPr marL="0" lvl="0" indent="0">
              <a:buNone/>
            </a:pPr>
            <a:r>
              <a:rPr lang="es-MX" sz="40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Regularidad de acercamiento con las regionales:</a:t>
            </a:r>
          </a:p>
          <a:p>
            <a:pPr marL="0" lvl="0" indent="0">
              <a:buNone/>
            </a:pPr>
            <a:endParaRPr lang="es-MX" sz="4000" b="1" dirty="0">
              <a:solidFill>
                <a:srgbClr val="29AAB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lvl="0" indent="0">
              <a:buNone/>
            </a:pPr>
            <a:endParaRPr lang="es-CR" sz="4000" b="1" dirty="0">
              <a:solidFill>
                <a:srgbClr val="29AAB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2"/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Virtual cada 2 meses </a:t>
            </a: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2"/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Presenciales cada 3 meses</a:t>
            </a: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endParaRPr lang="es-CR" dirty="0"/>
          </a:p>
        </p:txBody>
      </p:sp>
      <p:cxnSp>
        <p:nvCxnSpPr>
          <p:cNvPr id="5" name="Conector recto 4">
            <a:extLst>
              <a:ext uri="{FF2B5EF4-FFF2-40B4-BE49-F238E27FC236}">
                <a16:creationId xmlns:a16="http://schemas.microsoft.com/office/drawing/2014/main" id="{21A949DD-06C1-2B4C-A732-D7DBC90393CA}"/>
              </a:ext>
            </a:extLst>
          </p:cNvPr>
          <p:cNvCxnSpPr/>
          <p:nvPr/>
        </p:nvCxnSpPr>
        <p:spPr>
          <a:xfrm flipH="1">
            <a:off x="1567841" y="3231715"/>
            <a:ext cx="9056317" cy="0"/>
          </a:xfrm>
          <a:prstGeom prst="line">
            <a:avLst/>
          </a:prstGeom>
          <a:ln>
            <a:solidFill>
              <a:srgbClr val="29AAB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7274737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E3241C1-79E3-C14B-B8FD-7F4DF6647A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87882"/>
            <a:ext cx="10515600" cy="3482236"/>
          </a:xfrm>
        </p:spPr>
        <p:txBody>
          <a:bodyPr/>
          <a:lstStyle/>
          <a:p>
            <a:pPr lvl="0"/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 el mes de noviembre se tendrá la </a:t>
            </a:r>
            <a:r>
              <a:rPr lang="es-MX" sz="32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celebración de la Semana Nacional de Psicología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, en la cual estaremos trabajando con las diferentes universidades y en las diferentes regiones, a fin de </a:t>
            </a:r>
            <a:r>
              <a:rPr lang="es-MX" sz="32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poner a su alcance temas de interés.  </a:t>
            </a:r>
            <a:endParaRPr lang="es-CR" sz="3200" b="1" dirty="0">
              <a:solidFill>
                <a:srgbClr val="29AAB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44692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D30D896-12DA-D845-AAF9-726990387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1098"/>
            <a:ext cx="10515600" cy="3995803"/>
          </a:xfrm>
        </p:spPr>
        <p:txBody>
          <a:bodyPr/>
          <a:lstStyle/>
          <a:p>
            <a:pPr marL="0" indent="0">
              <a:buNone/>
            </a:pP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Trasladar específicamente a las Juntas Directivas de cada Asociacion </a:t>
            </a:r>
            <a:r>
              <a:rPr lang="es-MX" sz="32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cápsulas informativas 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que permitan movilizar la información en la zona. </a:t>
            </a:r>
          </a:p>
          <a:p>
            <a:pPr marL="0" indent="0">
              <a:buNone/>
            </a:pPr>
            <a:endParaRPr lang="es-MX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b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</a:b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 trabajará habilitando en el </a:t>
            </a:r>
            <a:r>
              <a:rPr lang="es-MX" sz="32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sitio web un espacio con información específica 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de eventos, capacitaciones y otros de interés únicamente para áreas regionales .</a:t>
            </a: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637435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884DFC4-36EE-3340-B94C-168015D952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385" y="1243208"/>
            <a:ext cx="10197230" cy="4371583"/>
          </a:xfrm>
        </p:spPr>
        <p:txBody>
          <a:bodyPr/>
          <a:lstStyle/>
          <a:p>
            <a:pPr marL="0" lvl="0" indent="0">
              <a:buNone/>
            </a:pPr>
            <a:r>
              <a:rPr lang="es-MX" sz="3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Definir y comunicar el</a:t>
            </a:r>
            <a:r>
              <a:rPr lang="es-MX" sz="36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presupuesto </a:t>
            </a:r>
            <a:r>
              <a:rPr lang="es-MX" sz="3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destinado a cada asociación para realizar actividades el </a:t>
            </a:r>
            <a:r>
              <a:rPr lang="es-MX" sz="36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día del y la profesional en psicología costarricense.</a:t>
            </a:r>
          </a:p>
          <a:p>
            <a:pPr marL="0" lvl="0" indent="0">
              <a:buNone/>
            </a:pPr>
            <a:endParaRPr lang="es-CR" sz="36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sz="3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El Colegio cuenta con un solo rubro para actividades en  regionales, que será utilizado para la</a:t>
            </a:r>
            <a:r>
              <a:rPr lang="es-MX" sz="36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celebración </a:t>
            </a:r>
            <a:r>
              <a:rPr lang="es-MX" sz="36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del día del y la profesional en psicología costarricense.</a:t>
            </a:r>
            <a:endParaRPr lang="es-CR" sz="36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s-CR" dirty="0"/>
          </a:p>
        </p:txBody>
      </p:sp>
    </p:spTree>
    <p:extLst>
      <p:ext uri="{BB962C8B-B14F-4D97-AF65-F5344CB8AC3E}">
        <p14:creationId xmlns:p14="http://schemas.microsoft.com/office/powerpoint/2010/main" val="368189717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CA7CC6-F232-3743-8220-B8EDF9AA69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7844"/>
            <a:ext cx="10515600" cy="472231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relación con la problemática percibida de </a:t>
            </a:r>
            <a:r>
              <a:rPr lang="es-MX" sz="3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competencia desleal 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 sugiere:</a:t>
            </a:r>
          </a:p>
          <a:p>
            <a:pPr marL="0" lvl="0" indent="0">
              <a:buNone/>
            </a:pP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457200" lvl="1" indent="0">
              <a:buNone/>
            </a:pPr>
            <a:r>
              <a:rPr lang="es-MX" sz="2800" i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Impulsar campañas que recuerden el compromiso con las tarifas mínimas establecidas por el Colegio con ente regulador y además motiven al profesional a fortalecer un servicio de calidad, dignificando el que hacer de nuestra profesión. </a:t>
            </a:r>
          </a:p>
          <a:p>
            <a:pPr marL="914400" lvl="2" indent="0">
              <a:buNone/>
            </a:pP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Próximamente la Fiscalía emitirá un mensaje acerca de este tema y los debidos procedimientos de denuncia. </a:t>
            </a: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5978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14B0251-CD1B-804D-AE12-A306D9840F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34963" y="1374688"/>
            <a:ext cx="10122074" cy="4351338"/>
          </a:xfrm>
        </p:spPr>
        <p:txBody>
          <a:bodyPr/>
          <a:lstStyle/>
          <a:p>
            <a:pPr marL="0" lvl="0" indent="0">
              <a:buNone/>
            </a:pPr>
            <a:r>
              <a:rPr lang="es-MX" sz="40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Comisiones</a:t>
            </a:r>
            <a:endParaRPr lang="es-CR" sz="4000" b="1" dirty="0">
              <a:solidFill>
                <a:srgbClr val="29AAB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la página web se encuentran publicadas, y se encuentran en actualización permanentemente. </a:t>
            </a:r>
          </a:p>
          <a:p>
            <a:pPr marL="0" indent="0">
              <a:buNone/>
            </a:pP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CR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Es importante conocer ¿Cómo consideran que se puede contar con más revisión del sitio por parte de las regiones?</a:t>
            </a:r>
          </a:p>
        </p:txBody>
      </p:sp>
    </p:spTree>
    <p:extLst>
      <p:ext uri="{BB962C8B-B14F-4D97-AF65-F5344CB8AC3E}">
        <p14:creationId xmlns:p14="http://schemas.microsoft.com/office/powerpoint/2010/main" val="2682264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187576B-AB84-B042-B646-CE9AC104F7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39036"/>
            <a:ext cx="10239703" cy="5437927"/>
          </a:xfrm>
        </p:spPr>
        <p:txBody>
          <a:bodyPr>
            <a:normAutofit fontScale="92500" lnSpcReduction="20000"/>
          </a:bodyPr>
          <a:lstStyle/>
          <a:p>
            <a:pPr marL="457200" lvl="1" indent="0">
              <a:lnSpc>
                <a:spcPct val="110000"/>
              </a:lnSpc>
              <a:buNone/>
            </a:pPr>
            <a:r>
              <a:rPr lang="es-MX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Abrir el espacio para aquellos agremiados que se encuentren en cualquier parte del país, puedan fortalecer </a:t>
            </a:r>
            <a:r>
              <a:rPr lang="es-MX" sz="28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las comisiones con servicio de vocería</a:t>
            </a:r>
            <a:r>
              <a:rPr lang="es-MX" sz="2800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,</a:t>
            </a:r>
            <a:r>
              <a:rPr lang="es-MX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alimentando con conocimientos afín los proyectos que le sean asignados, entre otros.</a:t>
            </a:r>
          </a:p>
          <a:p>
            <a:pPr lvl="2">
              <a:lnSpc>
                <a:spcPct val="110000"/>
              </a:lnSpc>
            </a:pPr>
            <a:endParaRPr lang="es-CR" sz="24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lnSpc>
                <a:spcPct val="110000"/>
              </a:lnSpc>
              <a:buNone/>
            </a:pP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Existe  </a:t>
            </a:r>
            <a:r>
              <a:rPr lang="es-MX" sz="32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posibilidad de participación por medios virtuales 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 las personas colegas de zonas regionales, en caso de interés se solicita que comuniquen su interés de participar.</a:t>
            </a:r>
          </a:p>
          <a:p>
            <a:pPr marL="0" indent="0">
              <a:lnSpc>
                <a:spcPct val="110000"/>
              </a:lnSpc>
              <a:buNone/>
            </a:pP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457200" lvl="1" indent="0">
              <a:lnSpc>
                <a:spcPct val="110000"/>
              </a:lnSpc>
              <a:buNone/>
            </a:pPr>
            <a:r>
              <a:rPr lang="es-MX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el caso específico del tema de </a:t>
            </a:r>
            <a:r>
              <a:rPr lang="es-MX" sz="2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“Prevención del Suicidio” </a:t>
            </a:r>
            <a:r>
              <a:rPr lang="es-MX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y grupos organizados en regionales, se sugiere crear </a:t>
            </a:r>
            <a:r>
              <a:rPr lang="es-MX" sz="28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alianza o enlaces </a:t>
            </a:r>
            <a:r>
              <a:rPr lang="es-MX" sz="28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 la comisión de Prevención del Comportamiento Suicida </a:t>
            </a:r>
            <a:r>
              <a:rPr lang="es-MX" sz="28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del Colegio, e incluirlos en la Jornada.</a:t>
            </a:r>
            <a:endParaRPr lang="es-CR" sz="28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>
              <a:lnSpc>
                <a:spcPct val="110000"/>
              </a:lnSpc>
            </a:pPr>
            <a:endParaRPr lang="es-CR" sz="3200" dirty="0"/>
          </a:p>
        </p:txBody>
      </p:sp>
    </p:spTree>
    <p:extLst>
      <p:ext uri="{BB962C8B-B14F-4D97-AF65-F5344CB8AC3E}">
        <p14:creationId xmlns:p14="http://schemas.microsoft.com/office/powerpoint/2010/main" val="11843510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083FBA9-D0F5-6745-B33A-BDAA231DEB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77030"/>
            <a:ext cx="10515600" cy="50871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Actualmente nos encontramos trabajando en una propuesta de </a:t>
            </a:r>
            <a:r>
              <a:rPr lang="es-MX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Jornada Nacional para la acción comunitaria: por la salud mental y la prevención del comportamiento suicida.  </a:t>
            </a:r>
          </a:p>
          <a:p>
            <a:pPr marL="0" indent="0">
              <a:buNone/>
            </a:pPr>
            <a:endParaRPr lang="es-MX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Una  vez que contemos con la propuesta afinada en términos presupuestarios se verá la posibilidad de inserción a las regiones para lo cual se solicitará  un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listado de profesionales sugeridos por región, para vocería a nivel local. </a:t>
            </a:r>
          </a:p>
          <a:p>
            <a:pPr marL="0" indent="0">
              <a:buNone/>
            </a:pPr>
            <a:endParaRPr lang="es-MX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También se requiere conocer de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profesionales voluntarios para la prevención de suicidio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regionales. </a:t>
            </a: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s-CR" dirty="0"/>
          </a:p>
        </p:txBody>
      </p:sp>
    </p:spTree>
    <p:extLst>
      <p:ext uri="{BB962C8B-B14F-4D97-AF65-F5344CB8AC3E}">
        <p14:creationId xmlns:p14="http://schemas.microsoft.com/office/powerpoint/2010/main" val="407610374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282B5A1-FEC9-A743-90C5-12E11E3A5E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356" y="1199367"/>
            <a:ext cx="10172178" cy="4459265"/>
          </a:xfrm>
        </p:spPr>
        <p:txBody>
          <a:bodyPr/>
          <a:lstStyle/>
          <a:p>
            <a:pPr marL="0" lvl="0" indent="0">
              <a:buNone/>
            </a:pP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Difundir la información sobre los </a:t>
            </a:r>
            <a:r>
              <a:rPr lang="es-MX" sz="3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requisitos para solicitar capacitaciones. </a:t>
            </a:r>
          </a:p>
          <a:p>
            <a:pPr marL="0" lvl="0" indent="0">
              <a:buNone/>
            </a:pP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 el fin de brindar </a:t>
            </a:r>
            <a:r>
              <a:rPr lang="es-MX" sz="32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capacitaciones de acuerdo al interés de las regiones,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que </a:t>
            </a:r>
            <a:r>
              <a:rPr lang="es-MX" sz="3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no han sido evidenciadas según el diagnóstico de capacitación 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  habilitó  la posibilidad que si se cuenta con al menos 15  personas interesadas en llevar el curso, que aporten un 25% del costo se podrá realizar.</a:t>
            </a: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s-CR" dirty="0"/>
          </a:p>
        </p:txBody>
      </p:sp>
    </p:spTree>
    <p:extLst>
      <p:ext uri="{BB962C8B-B14F-4D97-AF65-F5344CB8AC3E}">
        <p14:creationId xmlns:p14="http://schemas.microsoft.com/office/powerpoint/2010/main" val="19735359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E6B3879-0731-8645-9BCD-446FACDD44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93729"/>
            <a:ext cx="10515600" cy="3870542"/>
          </a:xfrm>
        </p:spPr>
        <p:txBody>
          <a:bodyPr/>
          <a:lstStyle/>
          <a:p>
            <a:pPr marL="0" lvl="0" indent="0">
              <a:buNone/>
            </a:pPr>
            <a:r>
              <a:rPr lang="es-MX" sz="3200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Sugerencias de empresas o lugares recreativos 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 hacer </a:t>
            </a:r>
            <a:r>
              <a:rPr lang="es-MX" sz="32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convenios</a:t>
            </a: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estratégicos de acuerdo con cada zona y de beneficio para los agremiados locales y foráneos.   </a:t>
            </a:r>
          </a:p>
          <a:p>
            <a:pPr marL="0" lvl="0" indent="0">
              <a:buNone/>
            </a:pPr>
            <a:endParaRPr lang="es-CR" sz="3200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sz="3200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 el apoyo de la persona que asistirá a las regionales  y apoyo de proyección institucional, se coordinará con las diferentes asociaciones regionales,  </a:t>
            </a:r>
            <a:r>
              <a:rPr lang="es-MX" sz="3200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 evaluar internamente los posibles convenios comerciales. </a:t>
            </a:r>
            <a:endParaRPr lang="es-CR" sz="3200" b="1" dirty="0">
              <a:solidFill>
                <a:srgbClr val="29AABC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95183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0FD9EAD-F5C1-3542-AF68-48D154506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77741"/>
            <a:ext cx="10515600" cy="570251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s-MX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Contratación de una persona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para laborar medio tiempo dedicada exclusivamente en atender las necesidades de </a:t>
            </a:r>
            <a:r>
              <a:rPr lang="es-MX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regionales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, se pretende brindar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apoyo logístico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desde la sede central para los eventos que ellos propongan.</a:t>
            </a:r>
          </a:p>
          <a:p>
            <a:pPr marL="0" lvl="0" indent="0">
              <a:lnSpc>
                <a:spcPct val="100000"/>
              </a:lnSpc>
              <a:spcBef>
                <a:spcPts val="0"/>
              </a:spcBef>
              <a:buNone/>
            </a:pPr>
            <a:endParaRPr lang="es-MX" dirty="0"/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Se espera contar con la persona  para el mes de julio 2019.</a:t>
            </a: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s-MX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Tendrá a cargo:</a:t>
            </a: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Contacto directo con las personas colegiadas de regionales, coordinación de eventos de capacitación y de índole gremial.</a:t>
            </a: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Cotización de actividades, lugares, alimentación, entre otros.</a:t>
            </a: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Contacto con proveedores, atención logística del sitio, así como realización de giras de servicio.</a:t>
            </a: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s-CR" dirty="0"/>
          </a:p>
        </p:txBody>
      </p:sp>
    </p:spTree>
    <p:extLst>
      <p:ext uri="{BB962C8B-B14F-4D97-AF65-F5344CB8AC3E}">
        <p14:creationId xmlns:p14="http://schemas.microsoft.com/office/powerpoint/2010/main" val="22438718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366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A5BE671-CBE5-7247-80BD-B1533AA87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41143"/>
            <a:ext cx="10515600" cy="5575714"/>
          </a:xfrm>
        </p:spPr>
        <p:txBody>
          <a:bodyPr/>
          <a:lstStyle/>
          <a:p>
            <a:pPr marL="0" lv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Hacer un llamado a los profesionales que estén dispuestos a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realizar capacitaciones a un menor costo para regionales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 el objetivo de bajar los costos. </a:t>
            </a:r>
          </a:p>
          <a:p>
            <a:pPr marL="0" lvl="0" indent="0">
              <a:buNone/>
            </a:pPr>
            <a:endParaRPr lang="es-MX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lv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Promover la creación de una base de datos con </a:t>
            </a:r>
            <a:r>
              <a:rPr lang="es-MX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voluntarios atinentes para actividades psicoeducativas,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que establezcan una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alianza con la Oficina de Capacitaciones </a:t>
            </a:r>
          </a:p>
          <a:p>
            <a:pPr marL="457200" lvl="1" indent="0">
              <a:buNone/>
            </a:pP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marL="0" indent="0">
              <a:buNone/>
            </a:pP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Que las regionales aporten un </a:t>
            </a:r>
            <a:r>
              <a:rPr lang="es-MX" b="1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listado de profesionales de sus regiones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que estén dispuestos a </a:t>
            </a:r>
            <a:r>
              <a:rPr lang="es-MX" b="1" dirty="0">
                <a:solidFill>
                  <a:srgbClr val="29AABC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brindar capacitación gratuita y en los temas  a ofrecer.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La </a:t>
            </a:r>
            <a:r>
              <a:rPr lang="es-MX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Oficina de Capacitaciones </a:t>
            </a:r>
            <a:r>
              <a:rPr lang="es-MX" dirty="0">
                <a:solidFill>
                  <a:schemeClr val="bg1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en coordinación con la persona  asistente de regionales realizará la logística necesaria.</a:t>
            </a:r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endParaRPr lang="es-CR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67222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420959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384</TotalTime>
  <Words>1489</Words>
  <Application>Microsoft Macintosh PowerPoint</Application>
  <PresentationFormat>Panorámica</PresentationFormat>
  <Paragraphs>160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32" baseType="lpstr">
      <vt:lpstr>Arial</vt:lpstr>
      <vt:lpstr>Calibri</vt:lpstr>
      <vt:lpstr>Calibri Light</vt:lpstr>
      <vt:lpstr>Roboto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Capacitaciones programadas  actualmente para regionales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Microsoft Office User</dc:creator>
  <cp:lastModifiedBy>Microsoft Office User</cp:lastModifiedBy>
  <cp:revision>23</cp:revision>
  <dcterms:created xsi:type="dcterms:W3CDTF">2019-06-27T16:31:30Z</dcterms:created>
  <dcterms:modified xsi:type="dcterms:W3CDTF">2019-06-27T22:59:08Z</dcterms:modified>
</cp:coreProperties>
</file>