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71" r:id="rId2"/>
    <p:sldId id="375" r:id="rId3"/>
    <p:sldId id="373" r:id="rId4"/>
    <p:sldId id="376" r:id="rId5"/>
    <p:sldId id="378" r:id="rId6"/>
    <p:sldId id="380" r:id="rId7"/>
    <p:sldId id="384" r:id="rId8"/>
    <p:sldId id="386" r:id="rId9"/>
    <p:sldId id="388" r:id="rId10"/>
    <p:sldId id="325" r:id="rId11"/>
    <p:sldId id="392" r:id="rId12"/>
    <p:sldId id="394" r:id="rId13"/>
    <p:sldId id="396" r:id="rId14"/>
    <p:sldId id="398" r:id="rId15"/>
    <p:sldId id="400" r:id="rId16"/>
    <p:sldId id="402" r:id="rId17"/>
    <p:sldId id="404" r:id="rId18"/>
    <p:sldId id="408" r:id="rId19"/>
    <p:sldId id="410" r:id="rId20"/>
    <p:sldId id="415" r:id="rId21"/>
    <p:sldId id="418" r:id="rId22"/>
    <p:sldId id="421" r:id="rId23"/>
    <p:sldId id="423" r:id="rId24"/>
    <p:sldId id="428" r:id="rId25"/>
  </p:sldIdLst>
  <p:sldSz cx="12192000" cy="6858000"/>
  <p:notesSz cx="6858000" cy="9144000"/>
  <p:defaultTextStyle>
    <a:defPPr>
      <a:defRPr lang="es-C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9A6"/>
    <a:srgbClr val="009FE3"/>
    <a:srgbClr val="005B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25E5076-3810-47DD-B79F-674D7AD40C01}" styleName="Estilo oscuro 1 - Énfasis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R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8EB30-BD83-4EB2-B1D9-FDBC9F0542AF}" type="datetimeFigureOut">
              <a:rPr lang="es-CR" smtClean="0"/>
              <a:t>23/11/2021</a:t>
            </a:fld>
            <a:endParaRPr lang="es-C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168DD-EE53-400C-B7FE-31C741DB153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319912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8EB30-BD83-4EB2-B1D9-FDBC9F0542AF}" type="datetimeFigureOut">
              <a:rPr lang="es-CR" smtClean="0"/>
              <a:t>23/11/2021</a:t>
            </a:fld>
            <a:endParaRPr lang="es-C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168DD-EE53-400C-B7FE-31C741DB153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936628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8EB30-BD83-4EB2-B1D9-FDBC9F0542AF}" type="datetimeFigureOut">
              <a:rPr lang="es-CR" smtClean="0"/>
              <a:t>23/11/2021</a:t>
            </a:fld>
            <a:endParaRPr lang="es-C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168DD-EE53-400C-B7FE-31C741DB153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487576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8EB30-BD83-4EB2-B1D9-FDBC9F0542AF}" type="datetimeFigureOut">
              <a:rPr lang="es-CR" smtClean="0"/>
              <a:t>23/11/2021</a:t>
            </a:fld>
            <a:endParaRPr lang="es-CR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168DD-EE53-400C-B7FE-31C741DB153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167982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8EB30-BD83-4EB2-B1D9-FDBC9F0542AF}" type="datetimeFigureOut">
              <a:rPr lang="es-CR" smtClean="0"/>
              <a:t>23/11/2021</a:t>
            </a:fld>
            <a:endParaRPr lang="es-CR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168DD-EE53-400C-B7FE-31C741DB153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680968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8EB30-BD83-4EB2-B1D9-FDBC9F0542AF}" type="datetimeFigureOut">
              <a:rPr lang="es-CR" smtClean="0"/>
              <a:t>23/11/2021</a:t>
            </a:fld>
            <a:endParaRPr lang="es-CR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168DD-EE53-400C-B7FE-31C741DB153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526327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8EB30-BD83-4EB2-B1D9-FDBC9F0542AF}" type="datetimeFigureOut">
              <a:rPr lang="es-CR" smtClean="0"/>
              <a:t>23/11/2021</a:t>
            </a:fld>
            <a:endParaRPr lang="es-CR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168DD-EE53-400C-B7FE-31C741DB153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768844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8EB30-BD83-4EB2-B1D9-FDBC9F0542AF}" type="datetimeFigureOut">
              <a:rPr lang="es-CR" smtClean="0"/>
              <a:t>23/11/2021</a:t>
            </a:fld>
            <a:endParaRPr lang="es-CR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168DD-EE53-400C-B7FE-31C741DB153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749025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R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8EB30-BD83-4EB2-B1D9-FDBC9F0542AF}" type="datetimeFigureOut">
              <a:rPr lang="es-CR" smtClean="0"/>
              <a:t>23/11/2021</a:t>
            </a:fld>
            <a:endParaRPr lang="es-CR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168DD-EE53-400C-B7FE-31C741DB153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672727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8EB30-BD83-4EB2-B1D9-FDBC9F0542AF}" type="datetimeFigureOut">
              <a:rPr lang="es-CR" smtClean="0"/>
              <a:t>23/11/2021</a:t>
            </a:fld>
            <a:endParaRPr lang="es-C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168DD-EE53-400C-B7FE-31C741DB153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331763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8EB30-BD83-4EB2-B1D9-FDBC9F0542AF}" type="datetimeFigureOut">
              <a:rPr lang="es-CR" smtClean="0"/>
              <a:t>23/11/2021</a:t>
            </a:fld>
            <a:endParaRPr lang="es-C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168DD-EE53-400C-B7FE-31C741DB153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200708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8EB30-BD83-4EB2-B1D9-FDBC9F0542AF}" type="datetimeFigureOut">
              <a:rPr lang="es-CR" smtClean="0"/>
              <a:t>23/11/2021</a:t>
            </a:fld>
            <a:endParaRPr lang="es-C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R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8168DD-EE53-400C-B7FE-31C741DB1532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908714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872BEF7A-7DFB-9F41-BF2C-65F5BA434B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142" y="658297"/>
            <a:ext cx="2260600" cy="596900"/>
          </a:xfrm>
          <a:prstGeom prst="rect">
            <a:avLst/>
          </a:prstGeo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1644770" y="1484784"/>
            <a:ext cx="9144000" cy="50405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R" b="1" dirty="0" smtClean="0">
                <a:solidFill>
                  <a:srgbClr val="1E4F85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Proyección de Presupuesto </a:t>
            </a:r>
            <a:r>
              <a:rPr lang="es-CR" b="1" dirty="0" smtClean="0">
                <a:solidFill>
                  <a:srgbClr val="1E4F85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2022</a:t>
            </a:r>
          </a:p>
          <a:p>
            <a:pPr algn="ctr"/>
            <a:endParaRPr lang="es-CR" b="1" dirty="0" smtClean="0">
              <a:solidFill>
                <a:srgbClr val="1E4F85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s-CR" b="1" dirty="0">
                <a:solidFill>
                  <a:srgbClr val="1E4F85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Lic. Adrián Obando </a:t>
            </a:r>
            <a:r>
              <a:rPr lang="es-CR" b="1" dirty="0" smtClean="0">
                <a:solidFill>
                  <a:srgbClr val="1E4F85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Rodríguez</a:t>
            </a:r>
          </a:p>
          <a:p>
            <a:pPr algn="ctr"/>
            <a:endParaRPr lang="es-CR" b="1" dirty="0" smtClean="0">
              <a:solidFill>
                <a:srgbClr val="1E4F85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s-CR" b="1" dirty="0" smtClean="0">
                <a:solidFill>
                  <a:srgbClr val="1E4F85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Tesorero</a:t>
            </a:r>
          </a:p>
          <a:p>
            <a:pPr algn="ctr"/>
            <a:r>
              <a:rPr lang="es-CR" b="1" dirty="0" smtClean="0">
                <a:solidFill>
                  <a:srgbClr val="1E4F85"/>
                </a:solidFill>
              </a:rPr>
              <a:t/>
            </a:r>
            <a:br>
              <a:rPr lang="es-CR" b="1" dirty="0" smtClean="0">
                <a:solidFill>
                  <a:srgbClr val="1E4F85"/>
                </a:solidFill>
              </a:rPr>
            </a:br>
            <a:endParaRPr lang="es-CR" dirty="0">
              <a:solidFill>
                <a:srgbClr val="1E4F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334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2B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644770" y="2493963"/>
            <a:ext cx="9144000" cy="2387600"/>
          </a:xfrm>
        </p:spPr>
        <p:txBody>
          <a:bodyPr>
            <a:normAutofit/>
          </a:bodyPr>
          <a:lstStyle/>
          <a:p>
            <a:r>
              <a:rPr lang="es-CR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Premisas de Ingresos </a:t>
            </a:r>
            <a:r>
              <a:rPr lang="es-CR" b="1" dirty="0" smtClean="0">
                <a:solidFill>
                  <a:schemeClr val="bg1"/>
                </a:solidFill>
              </a:rPr>
              <a:t/>
            </a:r>
            <a:br>
              <a:rPr lang="es-CR" b="1" dirty="0" smtClean="0">
                <a:solidFill>
                  <a:schemeClr val="bg1"/>
                </a:solidFill>
              </a:rPr>
            </a:br>
            <a:endParaRPr lang="es-CR" dirty="0"/>
          </a:p>
        </p:txBody>
      </p:sp>
    </p:spTree>
    <p:extLst>
      <p:ext uri="{BB962C8B-B14F-4D97-AF65-F5344CB8AC3E}">
        <p14:creationId xmlns:p14="http://schemas.microsoft.com/office/powerpoint/2010/main" val="108655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4AE6827D-42C2-2042-85E0-5E35DD6BE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913" y="6612784"/>
            <a:ext cx="9392637" cy="45719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="" xmlns:a16="http://schemas.microsoft.com/office/drawing/2014/main" id="{7519BB85-E90B-D84B-AFC3-9673424EC9B3}"/>
              </a:ext>
            </a:extLst>
          </p:cNvPr>
          <p:cNvSpPr txBox="1"/>
          <p:nvPr/>
        </p:nvSpPr>
        <p:spPr>
          <a:xfrm>
            <a:off x="4617156" y="5537387"/>
            <a:ext cx="6622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419" sz="1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Se </a:t>
            </a:r>
            <a:r>
              <a:rPr lang="es-419" sz="14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estima </a:t>
            </a:r>
            <a:r>
              <a:rPr lang="es-419" sz="14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7500 </a:t>
            </a:r>
            <a:r>
              <a:rPr lang="es-419" sz="14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personas colegiadas activas</a:t>
            </a:r>
            <a:r>
              <a:rPr lang="es-419" sz="1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, </a:t>
            </a:r>
            <a:r>
              <a:rPr lang="es-419" sz="1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con </a:t>
            </a:r>
            <a:r>
              <a:rPr lang="es-419" sz="1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una proyección de </a:t>
            </a:r>
            <a:r>
              <a:rPr lang="es-419" sz="1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incremento </a:t>
            </a:r>
            <a:r>
              <a:rPr lang="es-419" sz="1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de: </a:t>
            </a:r>
            <a:r>
              <a:rPr lang="es-419" sz="1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4</a:t>
            </a:r>
            <a:r>
              <a:rPr lang="es-419" sz="1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0 personas colegiadas nuevos para el mes de marzo </a:t>
            </a:r>
            <a:r>
              <a:rPr lang="es-419" sz="14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202, </a:t>
            </a:r>
            <a:r>
              <a:rPr lang="es-419" sz="1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y 60 en forma trimestral</a:t>
            </a:r>
            <a:r>
              <a:rPr lang="es-419" sz="14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, también se proyecta </a:t>
            </a:r>
            <a:r>
              <a:rPr lang="es-419" sz="1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una recuperación efectiva de </a:t>
            </a:r>
            <a:r>
              <a:rPr lang="es-419" sz="1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¢110.000.000 </a:t>
            </a:r>
            <a:r>
              <a:rPr lang="es-419" sz="1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por </a:t>
            </a:r>
            <a:r>
              <a:rPr lang="es-419" sz="1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personas colegiadas morosas.</a:t>
            </a:r>
            <a:endParaRPr lang="es-CR" sz="14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596920" y="2229174"/>
            <a:ext cx="29003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54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Ingreso por Cuotas</a:t>
            </a:r>
            <a:r>
              <a:rPr lang="es-CR" sz="24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endParaRPr lang="es-CR" sz="2400" b="1" dirty="0"/>
          </a:p>
        </p:txBody>
      </p:sp>
      <p:sp>
        <p:nvSpPr>
          <p:cNvPr id="11" name="CuadroTexto 10">
            <a:extLst>
              <a:ext uri="{FF2B5EF4-FFF2-40B4-BE49-F238E27FC236}">
                <a16:creationId xmlns="" xmlns:a16="http://schemas.microsoft.com/office/drawing/2014/main" id="{02BAA216-6160-A04B-8B84-455AE1698C76}"/>
              </a:ext>
            </a:extLst>
          </p:cNvPr>
          <p:cNvSpPr txBox="1"/>
          <p:nvPr/>
        </p:nvSpPr>
        <p:spPr>
          <a:xfrm>
            <a:off x="9719392" y="1100895"/>
            <a:ext cx="21678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419" sz="16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Propuesta de aumento de cuota ordinaria para el </a:t>
            </a:r>
            <a:r>
              <a:rPr lang="es-419" sz="16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2022: </a:t>
            </a:r>
            <a:r>
              <a:rPr lang="es-419" sz="16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un </a:t>
            </a:r>
            <a:r>
              <a:rPr lang="es-419" sz="16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2</a:t>
            </a:r>
            <a:r>
              <a:rPr lang="es-419" sz="16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%</a:t>
            </a:r>
            <a:r>
              <a:rPr lang="es-419" sz="16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es-419" sz="16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(costo de vida),</a:t>
            </a:r>
            <a:r>
              <a:rPr lang="es-419" sz="16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es-419" sz="16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cuota actual </a:t>
            </a:r>
            <a:r>
              <a:rPr lang="es-419" sz="16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¢</a:t>
            </a:r>
            <a:r>
              <a:rPr lang="es-419" sz="16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9.780 </a:t>
            </a:r>
            <a:r>
              <a:rPr lang="es-419" sz="16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mensual</a:t>
            </a:r>
            <a:r>
              <a:rPr lang="es-419" sz="16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, </a:t>
            </a:r>
            <a:r>
              <a:rPr lang="es-419" sz="16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¢</a:t>
            </a:r>
            <a:r>
              <a:rPr lang="es-419" sz="16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9.975  </a:t>
            </a:r>
            <a:r>
              <a:rPr lang="es-419" sz="16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cuota mensual propuesta. 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A855B92C-F0A7-5D4C-8EB7-079D04C64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5814" y="6296794"/>
            <a:ext cx="427030" cy="427030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4094163" y="1100896"/>
            <a:ext cx="5377641" cy="41920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5" name="CuadroTexto 14"/>
          <p:cNvSpPr txBox="1"/>
          <p:nvPr/>
        </p:nvSpPr>
        <p:spPr>
          <a:xfrm>
            <a:off x="6411804" y="3059668"/>
            <a:ext cx="2061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dirty="0" smtClean="0"/>
              <a:t>Imagen</a:t>
            </a:r>
            <a:endParaRPr lang="es-CR" dirty="0"/>
          </a:p>
        </p:txBody>
      </p:sp>
      <p:pic>
        <p:nvPicPr>
          <p:cNvPr id="16" name="Picture 2" descr="Resultado de imagen para edificio colegio profesional d epsicolog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165" y="1358141"/>
            <a:ext cx="4962778" cy="3772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386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4AE6827D-42C2-2042-85E0-5E35DD6BE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913" y="6612784"/>
            <a:ext cx="9392637" cy="45719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596920" y="1714206"/>
            <a:ext cx="290032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36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Ingreso por venta de certificados para evaluación de </a:t>
            </a:r>
            <a:r>
              <a:rPr lang="es-CR" sz="36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Idoneidad Mental</a:t>
            </a:r>
            <a:r>
              <a:rPr lang="es-CR" sz="14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endParaRPr lang="es-CR" sz="1400" b="1" dirty="0"/>
          </a:p>
        </p:txBody>
      </p:sp>
      <p:sp>
        <p:nvSpPr>
          <p:cNvPr id="11" name="CuadroTexto 10">
            <a:extLst>
              <a:ext uri="{FF2B5EF4-FFF2-40B4-BE49-F238E27FC236}">
                <a16:creationId xmlns="" xmlns:a16="http://schemas.microsoft.com/office/drawing/2014/main" id="{02BAA216-6160-A04B-8B84-455AE1698C76}"/>
              </a:ext>
            </a:extLst>
          </p:cNvPr>
          <p:cNvSpPr txBox="1"/>
          <p:nvPr/>
        </p:nvSpPr>
        <p:spPr>
          <a:xfrm>
            <a:off x="4603604" y="1413566"/>
            <a:ext cx="721572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s-419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Se estima vender al año </a:t>
            </a:r>
            <a:r>
              <a:rPr lang="es-419" sz="20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36.011</a:t>
            </a:r>
            <a:r>
              <a:rPr lang="es-419" sz="20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es-419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usos de certificación </a:t>
            </a:r>
            <a:r>
              <a:rPr lang="es-419" sz="20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de idoneidad mental para portar armas</a:t>
            </a:r>
            <a:r>
              <a:rPr lang="es-419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, a un costo de </a:t>
            </a:r>
            <a:r>
              <a:rPr lang="es-419" sz="20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¢</a:t>
            </a:r>
            <a:r>
              <a:rPr lang="es-419" sz="20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3.365 </a:t>
            </a:r>
            <a:r>
              <a:rPr lang="es-419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c/u</a:t>
            </a:r>
            <a:r>
              <a:rPr lang="es-419" sz="20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es-419" sz="20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es-CR" sz="20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s-419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Se estima vender al año </a:t>
            </a:r>
            <a:r>
              <a:rPr lang="es-419" sz="20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4.244</a:t>
            </a:r>
            <a:r>
              <a:rPr lang="es-419" sz="20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es-419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formularios de idoneidad mental </a:t>
            </a:r>
            <a:r>
              <a:rPr lang="es-419" sz="20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centros de atención integral, </a:t>
            </a:r>
            <a:r>
              <a:rPr lang="es-419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a un costo de </a:t>
            </a:r>
            <a:r>
              <a:rPr lang="es-419" sz="20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¢</a:t>
            </a:r>
            <a:r>
              <a:rPr lang="es-419" sz="20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3.365 </a:t>
            </a:r>
            <a:r>
              <a:rPr lang="es-419" sz="20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c/u</a:t>
            </a:r>
          </a:p>
          <a:p>
            <a:pPr lvl="0" algn="just"/>
            <a:endParaRPr lang="es-CR" sz="20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lvl="0" algn="just"/>
            <a:endParaRPr lang="es-CR" sz="20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R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Para este año se estima la venta de certificados para evaluación para </a:t>
            </a:r>
            <a:r>
              <a:rPr lang="es-CR" sz="20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adopciones</a:t>
            </a:r>
            <a:r>
              <a:rPr lang="es-CR" sz="20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, </a:t>
            </a:r>
            <a:r>
              <a:rPr lang="es-CR" sz="20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en total </a:t>
            </a:r>
            <a:r>
              <a:rPr lang="es-CR" sz="20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152</a:t>
            </a:r>
            <a:r>
              <a:rPr lang="es-CR" sz="20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, </a:t>
            </a:r>
            <a:r>
              <a:rPr lang="es-CR" sz="20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a </a:t>
            </a:r>
            <a:r>
              <a:rPr lang="es-419" sz="20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¢</a:t>
            </a:r>
            <a:r>
              <a:rPr lang="es-419" sz="20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3.365 </a:t>
            </a:r>
            <a:r>
              <a:rPr lang="es-419" sz="20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c/u</a:t>
            </a:r>
            <a:r>
              <a:rPr lang="es-CR" sz="20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A855B92C-F0A7-5D4C-8EB7-079D04C64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5814" y="6296794"/>
            <a:ext cx="427030" cy="427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57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4AE6827D-42C2-2042-85E0-5E35DD6BE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913" y="6612784"/>
            <a:ext cx="9392637" cy="45719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596920" y="1714206"/>
            <a:ext cx="290032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36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Venta Certificados de Evaluación de IM</a:t>
            </a:r>
            <a:endParaRPr lang="es-CR" sz="1400" b="1" dirty="0"/>
          </a:p>
        </p:txBody>
      </p:sp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A855B92C-F0A7-5D4C-8EB7-079D04C64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5814" y="6296794"/>
            <a:ext cx="427030" cy="42703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A6DDDCAE-A4CD-A640-8863-E77D9AB8D3DC}"/>
              </a:ext>
            </a:extLst>
          </p:cNvPr>
          <p:cNvSpPr txBox="1"/>
          <p:nvPr/>
        </p:nvSpPr>
        <p:spPr>
          <a:xfrm>
            <a:off x="4487511" y="397903"/>
            <a:ext cx="505360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US" dirty="0" smtClean="0">
                <a:solidFill>
                  <a:srgbClr val="009FE3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Se estima un ingreso por </a:t>
            </a:r>
          </a:p>
          <a:p>
            <a:pPr algn="r"/>
            <a:r>
              <a:rPr lang="es-US" sz="5400" b="1" dirty="0" smtClean="0">
                <a:solidFill>
                  <a:srgbClr val="0039A6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¢</a:t>
            </a:r>
            <a:r>
              <a:rPr lang="es-ES_tradnl" sz="5400" b="1" dirty="0" smtClean="0">
                <a:solidFill>
                  <a:srgbClr val="0039A6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121.176.000</a:t>
            </a:r>
            <a:r>
              <a:rPr lang="es-ES_tradnl" sz="5400" dirty="0" smtClean="0"/>
              <a:t> </a:t>
            </a:r>
            <a:r>
              <a:rPr lang="es-CR" sz="5400" b="1" dirty="0" smtClean="0">
                <a:solidFill>
                  <a:srgbClr val="0039A6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endParaRPr lang="es-CR" sz="5400" b="1" dirty="0" smtClean="0">
              <a:solidFill>
                <a:srgbClr val="0039A6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algn="r"/>
            <a:r>
              <a:rPr lang="es-CR" dirty="0" smtClean="0">
                <a:solidFill>
                  <a:srgbClr val="009FE3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por </a:t>
            </a:r>
            <a:r>
              <a:rPr lang="es-CR" dirty="0">
                <a:solidFill>
                  <a:srgbClr val="009FE3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concepto de </a:t>
            </a:r>
            <a:r>
              <a:rPr lang="es-CR" dirty="0" smtClean="0">
                <a:solidFill>
                  <a:srgbClr val="009FE3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venta</a:t>
            </a:r>
          </a:p>
          <a:p>
            <a:pPr algn="r"/>
            <a:r>
              <a:rPr lang="es-CR" b="1" dirty="0" smtClean="0">
                <a:solidFill>
                  <a:srgbClr val="009FE3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de certificados</a:t>
            </a:r>
          </a:p>
          <a:p>
            <a:pPr algn="r"/>
            <a:r>
              <a:rPr lang="es-CR" b="1" dirty="0" smtClean="0">
                <a:solidFill>
                  <a:srgbClr val="009FE3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de </a:t>
            </a:r>
            <a:r>
              <a:rPr lang="es-CR" b="1" dirty="0">
                <a:solidFill>
                  <a:srgbClr val="009FE3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idoneidad </a:t>
            </a:r>
            <a:r>
              <a:rPr lang="es-CR" b="1" dirty="0" smtClean="0">
                <a:solidFill>
                  <a:srgbClr val="009FE3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mental.</a:t>
            </a:r>
            <a:endParaRPr lang="es-CR" b="1" dirty="0">
              <a:solidFill>
                <a:srgbClr val="009FE3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033031"/>
              </p:ext>
            </p:extLst>
          </p:nvPr>
        </p:nvGraphicFramePr>
        <p:xfrm>
          <a:off x="4976275" y="3100336"/>
          <a:ext cx="6660431" cy="2740778"/>
        </p:xfrm>
        <a:graphic>
          <a:graphicData uri="http://schemas.openxmlformats.org/drawingml/2006/table">
            <a:tbl>
              <a:tblPr>
                <a:tableStyleId>{125E5076-3810-47DD-B79F-674D7AD40C01}</a:tableStyleId>
              </a:tblPr>
              <a:tblGrid>
                <a:gridCol w="3762088"/>
                <a:gridCol w="1708295"/>
                <a:gridCol w="1190048"/>
              </a:tblGrid>
              <a:tr h="276398">
                <a:tc>
                  <a:txBody>
                    <a:bodyPr/>
                    <a:lstStyle/>
                    <a:p>
                      <a:pPr algn="ctr" fontAlgn="b"/>
                      <a:r>
                        <a:rPr lang="es-CR" sz="1700" b="1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Proyección de Egresos</a:t>
                      </a:r>
                      <a:endParaRPr lang="es-CR" sz="1700" b="1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11517" marR="11517" marT="11517" marB="0" anchor="b">
                    <a:solidFill>
                      <a:srgbClr val="0039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R" sz="1700" b="1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Monto en colones</a:t>
                      </a:r>
                      <a:endParaRPr lang="es-CR" sz="1700" b="1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11517" marR="11517" marT="11517" marB="0" anchor="b">
                    <a:solidFill>
                      <a:srgbClr val="0039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R" sz="1700" b="1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Porcentaje</a:t>
                      </a:r>
                      <a:endParaRPr lang="es-CR" sz="1700" b="1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11517" marR="11517" marT="11517" marB="0" anchor="b">
                    <a:solidFill>
                      <a:srgbClr val="0039A6"/>
                    </a:solidFill>
                  </a:tcPr>
                </a:tc>
              </a:tr>
              <a:tr h="552797">
                <a:tc>
                  <a:txBody>
                    <a:bodyPr/>
                    <a:lstStyle/>
                    <a:p>
                      <a:pPr algn="l" fontAlgn="ctr"/>
                      <a:r>
                        <a:rPr lang="es-MX" sz="17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Mantenimientos y sostenibilidad de la Plataforma SEDIM </a:t>
                      </a:r>
                      <a:endParaRPr lang="es-MX" sz="1700" b="0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11517" marR="11517" marT="11517" marB="0" anchor="ctr"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R" sz="17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              </a:t>
                      </a:r>
                      <a:r>
                        <a:rPr lang="es-CR" sz="1700" u="none" strike="noStrike" dirty="0" smtClean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48,470,400 </a:t>
                      </a:r>
                      <a:endParaRPr lang="es-CR" sz="1700" b="0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11517" marR="11517" marT="11517" marB="0" anchor="ctr"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R" sz="17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4</a:t>
                      </a:r>
                      <a:r>
                        <a:rPr lang="es-CR" sz="1700" u="none" strike="noStrike" dirty="0" smtClean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0</a:t>
                      </a:r>
                      <a:r>
                        <a:rPr lang="es-CR" sz="17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%</a:t>
                      </a:r>
                      <a:endParaRPr lang="es-CR" sz="1700" b="0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11517" marR="11517" marT="11517" marB="0" anchor="ctr">
                    <a:solidFill>
                      <a:srgbClr val="009FE3"/>
                    </a:solidFill>
                  </a:tcPr>
                </a:tc>
              </a:tr>
              <a:tr h="552797">
                <a:tc>
                  <a:txBody>
                    <a:bodyPr/>
                    <a:lstStyle/>
                    <a:p>
                      <a:pPr algn="l" fontAlgn="ctr"/>
                      <a:r>
                        <a:rPr lang="es-MX" sz="1700" u="none" strike="noStrike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Actividades Gremiales y Actualización Profesional </a:t>
                      </a:r>
                      <a:endParaRPr lang="es-MX" sz="1700" b="0" i="0" u="none" strike="noStrike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11517" marR="11517" marT="11517" marB="0" anchor="ctr">
                    <a:solidFill>
                      <a:srgbClr val="0039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R" sz="17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              </a:t>
                      </a:r>
                      <a:r>
                        <a:rPr lang="es-CR" sz="1700" u="none" strike="noStrike" dirty="0" smtClean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12,117,600 </a:t>
                      </a:r>
                      <a:endParaRPr lang="es-CR" sz="1700" b="0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11517" marR="11517" marT="11517" marB="0" anchor="ctr">
                    <a:solidFill>
                      <a:srgbClr val="0039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R" sz="17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1</a:t>
                      </a:r>
                      <a:r>
                        <a:rPr lang="es-CR" sz="1700" u="none" strike="noStrike" dirty="0" smtClean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0</a:t>
                      </a:r>
                      <a:r>
                        <a:rPr lang="es-CR" sz="17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%</a:t>
                      </a:r>
                      <a:endParaRPr lang="es-CR" sz="1700" b="0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11517" marR="11517" marT="11517" marB="0" anchor="ctr">
                    <a:solidFill>
                      <a:srgbClr val="0039A6"/>
                    </a:solidFill>
                  </a:tcPr>
                </a:tc>
              </a:tr>
              <a:tr h="276398">
                <a:tc>
                  <a:txBody>
                    <a:bodyPr/>
                    <a:lstStyle/>
                    <a:p>
                      <a:pPr algn="l" fontAlgn="ctr"/>
                      <a:r>
                        <a:rPr lang="es-CR" sz="1700" u="none" strike="noStrike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Gastos fijos </a:t>
                      </a:r>
                      <a:endParaRPr lang="es-CR" sz="1700" b="0" i="0" u="none" strike="noStrike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11517" marR="11517" marT="11517" marB="0" anchor="ctr"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R" sz="17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              </a:t>
                      </a:r>
                      <a:r>
                        <a:rPr lang="es-CR" sz="1700" u="none" strike="noStrike" dirty="0" smtClean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30,294,000 </a:t>
                      </a:r>
                      <a:endParaRPr lang="es-CR" sz="1700" b="0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11517" marR="11517" marT="11517" marB="0" anchor="ctr"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R" sz="17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25%</a:t>
                      </a:r>
                      <a:endParaRPr lang="es-CR" sz="1700" b="0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11517" marR="11517" marT="11517" marB="0" anchor="ctr">
                    <a:solidFill>
                      <a:srgbClr val="009FE3"/>
                    </a:solidFill>
                  </a:tcPr>
                </a:tc>
              </a:tr>
              <a:tr h="575830">
                <a:tc>
                  <a:txBody>
                    <a:bodyPr/>
                    <a:lstStyle/>
                    <a:p>
                      <a:pPr algn="l" fontAlgn="ctr"/>
                      <a:r>
                        <a:rPr lang="es-MX" sz="1700" u="none" strike="noStrike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Proyectos e Inversión en Tecnologías de Información </a:t>
                      </a:r>
                      <a:endParaRPr lang="es-MX" sz="1700" b="0" i="0" u="none" strike="noStrike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11517" marR="11517" marT="11517" marB="0" anchor="ctr">
                    <a:solidFill>
                      <a:srgbClr val="0039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R" sz="17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              </a:t>
                      </a:r>
                      <a:r>
                        <a:rPr lang="es-CR" sz="1700" u="none" strike="noStrike" dirty="0" smtClean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30,294,000 </a:t>
                      </a:r>
                      <a:endParaRPr lang="es-CR" sz="1700" b="0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11517" marR="11517" marT="11517" marB="0" anchor="ctr">
                    <a:solidFill>
                      <a:srgbClr val="0039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R" sz="17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25%</a:t>
                      </a:r>
                      <a:endParaRPr lang="es-CR" sz="1700" b="0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11517" marR="11517" marT="11517" marB="0" anchor="ctr">
                    <a:solidFill>
                      <a:srgbClr val="0039A6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499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4AE6827D-42C2-2042-85E0-5E35DD6BE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913" y="6612784"/>
            <a:ext cx="9392637" cy="45719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596920" y="1714206"/>
            <a:ext cx="29003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36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Venta de servicios a las personas colegiadas </a:t>
            </a:r>
            <a:endParaRPr lang="es-CR" sz="1400" b="1" dirty="0"/>
          </a:p>
        </p:txBody>
      </p:sp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A855B92C-F0A7-5D4C-8EB7-079D04C64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5814" y="6296794"/>
            <a:ext cx="427030" cy="427030"/>
          </a:xfrm>
          <a:prstGeom prst="rect">
            <a:avLst/>
          </a:prstGeom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4873069" y="490828"/>
            <a:ext cx="5872766" cy="337814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R" sz="2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En esta partida se incluyen los ingresos esperados </a:t>
            </a:r>
            <a:r>
              <a:rPr lang="es-CR" sz="24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por venta de servicios, considerando la cantidad promedio de ventas anuales</a:t>
            </a:r>
            <a:r>
              <a:rPr lang="es-419" sz="2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419" sz="24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419" sz="2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Incluye: </a:t>
            </a:r>
            <a:r>
              <a:rPr lang="es-419" sz="24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Incorporación, sello blanco, certificaciones, recertificaciones, carnet y reincorporaciones</a:t>
            </a:r>
            <a:endParaRPr lang="es-CR" sz="2400" b="1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lvl="0" indent="-342900" algn="l">
              <a:buFont typeface="Arial" panose="020B0604020202020204" pitchFamily="34" charset="0"/>
              <a:buChar char="•"/>
            </a:pPr>
            <a:endParaRPr lang="es-419" sz="2400" dirty="0">
              <a:solidFill>
                <a:srgbClr val="005B9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Resultado de imagen para sello de agu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6432" y="4240574"/>
            <a:ext cx="2142039" cy="2142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866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4AE6827D-42C2-2042-85E0-5E35DD6BE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913" y="6612784"/>
            <a:ext cx="9392637" cy="45719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611552" y="2229174"/>
            <a:ext cx="29003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32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Actualización </a:t>
            </a:r>
          </a:p>
          <a:p>
            <a:r>
              <a:rPr lang="es-CR" sz="32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Profesional </a:t>
            </a:r>
            <a:endParaRPr lang="es-CR" sz="3200" b="1" dirty="0"/>
          </a:p>
        </p:txBody>
      </p:sp>
      <p:sp>
        <p:nvSpPr>
          <p:cNvPr id="11" name="CuadroTexto 10">
            <a:extLst>
              <a:ext uri="{FF2B5EF4-FFF2-40B4-BE49-F238E27FC236}">
                <a16:creationId xmlns="" xmlns:a16="http://schemas.microsoft.com/office/drawing/2014/main" id="{02BAA216-6160-A04B-8B84-455AE1698C76}"/>
              </a:ext>
            </a:extLst>
          </p:cNvPr>
          <p:cNvSpPr txBox="1"/>
          <p:nvPr/>
        </p:nvSpPr>
        <p:spPr>
          <a:xfrm>
            <a:off x="9651521" y="442341"/>
            <a:ext cx="216780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R" sz="16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Esta partida corresponde a los ingresos proyectados por los </a:t>
            </a:r>
            <a:r>
              <a:rPr lang="es-CR" sz="16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cursos, charlas, talleres, certificaciones, entre otros, que se impartirán para actualización profesional</a:t>
            </a:r>
            <a:r>
              <a:rPr lang="es-CR" sz="16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de los colegiados(as) y público en general sobre temas de interés profesional. </a:t>
            </a:r>
            <a:r>
              <a:rPr lang="es-ES_tradnl" sz="16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.  Para el cálculo del precio de venta de las capacitaciones se considera como referencia el costo </a:t>
            </a:r>
            <a:r>
              <a:rPr lang="es-ES_tradnl" sz="16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correspondiente.</a:t>
            </a:r>
            <a:endParaRPr lang="es-CR" sz="16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A855B92C-F0A7-5D4C-8EB7-079D04C64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5814" y="6296794"/>
            <a:ext cx="427030" cy="427030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3722983" y="1210346"/>
            <a:ext cx="5377641" cy="41920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5" name="CuadroTexto 14"/>
          <p:cNvSpPr txBox="1"/>
          <p:nvPr/>
        </p:nvSpPr>
        <p:spPr>
          <a:xfrm>
            <a:off x="6411804" y="3059668"/>
            <a:ext cx="2061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dirty="0" smtClean="0"/>
              <a:t>Imagen</a:t>
            </a:r>
            <a:endParaRPr lang="es-CR" dirty="0"/>
          </a:p>
        </p:txBody>
      </p:sp>
      <p:pic>
        <p:nvPicPr>
          <p:cNvPr id="16" name="Imagen 15" descr="Un grupo de personas sentadas en una oficina&#10;&#10;Descripción generada automáticamente">
            <a:extLst>
              <a:ext uri="{FF2B5EF4-FFF2-40B4-BE49-F238E27FC236}">
                <a16:creationId xmlns:a16="http://schemas.microsoft.com/office/drawing/2014/main" xmlns="" id="{FEBFFC8A-40C4-7D43-98D1-9288D1043F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773" y="1628399"/>
            <a:ext cx="4881054" cy="3231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94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4AE6827D-42C2-2042-85E0-5E35DD6BE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913" y="6612784"/>
            <a:ext cx="9392637" cy="45719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611552" y="2229174"/>
            <a:ext cx="290032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44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Otros </a:t>
            </a:r>
          </a:p>
          <a:p>
            <a:r>
              <a:rPr lang="es-CR" sz="44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Ingresos </a:t>
            </a:r>
            <a:endParaRPr lang="es-CR" sz="4400" b="1" dirty="0"/>
          </a:p>
        </p:txBody>
      </p:sp>
      <p:sp>
        <p:nvSpPr>
          <p:cNvPr id="11" name="CuadroTexto 10">
            <a:extLst>
              <a:ext uri="{FF2B5EF4-FFF2-40B4-BE49-F238E27FC236}">
                <a16:creationId xmlns="" xmlns:a16="http://schemas.microsoft.com/office/drawing/2014/main" id="{02BAA216-6160-A04B-8B84-455AE1698C76}"/>
              </a:ext>
            </a:extLst>
          </p:cNvPr>
          <p:cNvSpPr txBox="1"/>
          <p:nvPr/>
        </p:nvSpPr>
        <p:spPr>
          <a:xfrm>
            <a:off x="9590451" y="774930"/>
            <a:ext cx="2424062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s-CR" sz="17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Alquiler de Instalaciones: </a:t>
            </a:r>
            <a:r>
              <a:rPr lang="es-ES_tradnl" sz="17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Alquiler de Instalaciones: Se estima un promedio de 5 alquileres anuales con un costo de ¢200.000. En el alquiler, el monto proyectado para este periodo es reservado, principal mente por la situación de la pandemia, y  dado que a nivel de agenda se brinda prioridad a las actividades programadas del Colegio incluyendo la agenda de capacitaciones.</a:t>
            </a:r>
            <a:endParaRPr lang="es-419" sz="17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A855B92C-F0A7-5D4C-8EB7-079D04C64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5814" y="6296794"/>
            <a:ext cx="427030" cy="427030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4094163" y="1100896"/>
            <a:ext cx="5377641" cy="41920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5" name="CuadroTexto 14"/>
          <p:cNvSpPr txBox="1"/>
          <p:nvPr/>
        </p:nvSpPr>
        <p:spPr>
          <a:xfrm>
            <a:off x="6411804" y="3059668"/>
            <a:ext cx="2061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dirty="0" smtClean="0"/>
              <a:t>Imagen</a:t>
            </a:r>
            <a:endParaRPr lang="es-CR" dirty="0"/>
          </a:p>
        </p:txBody>
      </p:sp>
      <p:pic>
        <p:nvPicPr>
          <p:cNvPr id="18" name="Imagen 17" descr="Un edificio blanco&#10;&#10;Descripción generada automáticamente">
            <a:extLst>
              <a:ext uri="{FF2B5EF4-FFF2-40B4-BE49-F238E27FC236}">
                <a16:creationId xmlns:a16="http://schemas.microsoft.com/office/drawing/2014/main" xmlns="" id="{C45A6F73-E0B8-2547-961E-C7B1735B7A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538" y="1554443"/>
            <a:ext cx="4598791" cy="3379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11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4AE6827D-42C2-2042-85E0-5E35DD6BE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913" y="6612784"/>
            <a:ext cx="9392637" cy="45719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611552" y="2229174"/>
            <a:ext cx="290032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44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Otros </a:t>
            </a:r>
          </a:p>
          <a:p>
            <a:r>
              <a:rPr lang="es-CR" sz="44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Ingresos </a:t>
            </a:r>
            <a:endParaRPr lang="es-CR" sz="4400" b="1" dirty="0"/>
          </a:p>
        </p:txBody>
      </p:sp>
      <p:sp>
        <p:nvSpPr>
          <p:cNvPr id="11" name="CuadroTexto 10">
            <a:extLst>
              <a:ext uri="{FF2B5EF4-FFF2-40B4-BE49-F238E27FC236}">
                <a16:creationId xmlns="" xmlns:a16="http://schemas.microsoft.com/office/drawing/2014/main" id="{02BAA216-6160-A04B-8B84-455AE1698C76}"/>
              </a:ext>
            </a:extLst>
          </p:cNvPr>
          <p:cNvSpPr txBox="1"/>
          <p:nvPr/>
        </p:nvSpPr>
        <p:spPr>
          <a:xfrm>
            <a:off x="4990907" y="505625"/>
            <a:ext cx="624864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s-CR" sz="24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Intereses </a:t>
            </a:r>
            <a:r>
              <a:rPr lang="es-CR" sz="2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Financieros producto de </a:t>
            </a:r>
            <a:r>
              <a:rPr lang="es-CR" sz="24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las inversiones del </a:t>
            </a:r>
            <a:r>
              <a:rPr lang="es-CR" sz="2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Colegio</a:t>
            </a:r>
            <a:r>
              <a:rPr lang="es-CR" sz="24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.</a:t>
            </a:r>
          </a:p>
          <a:p>
            <a:pPr lvl="0"/>
            <a:endParaRPr lang="es-US" sz="24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s-CR" sz="2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Se incorpora el ingreso por comisiones generadas por la gestión de cobro,  desde una plataforma del Colegio</a:t>
            </a:r>
            <a:r>
              <a:rPr lang="es-CR" sz="24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.</a:t>
            </a:r>
          </a:p>
          <a:p>
            <a:pPr lvl="0"/>
            <a:endParaRPr lang="es-US" sz="24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s-CR" sz="2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Se incorpora los ingresos correspondientes para el desarrollo del </a:t>
            </a:r>
            <a:r>
              <a:rPr lang="es-CR" sz="24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Congreso de Neuropsicología.</a:t>
            </a:r>
            <a:endParaRPr lang="es-CR" sz="2400" dirty="0" smtClean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lvl="0"/>
            <a:endParaRPr lang="es-US" sz="24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_tradnl" sz="24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Se incorpora los ingresos por los proyectos planificados de servicios de atención psicológica </a:t>
            </a:r>
            <a:r>
              <a:rPr lang="es-ES_tradnl" sz="24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primaria.</a:t>
            </a:r>
            <a:endParaRPr lang="es-419" sz="24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lvl="0"/>
            <a:endParaRPr lang="es-CR" sz="24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A855B92C-F0A7-5D4C-8EB7-079D04C64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5814" y="6296794"/>
            <a:ext cx="427030" cy="427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74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 txBox="1">
            <a:spLocks/>
          </p:cNvSpPr>
          <p:nvPr/>
        </p:nvSpPr>
        <p:spPr>
          <a:xfrm>
            <a:off x="479347" y="1555147"/>
            <a:ext cx="3276403" cy="227373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419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 </a:t>
            </a:r>
          </a:p>
          <a:p>
            <a:pPr algn="r"/>
            <a:r>
              <a:rPr lang="es-419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Ingresos</a:t>
            </a:r>
            <a:endParaRPr lang="es-CR" sz="40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 dirty="0"/>
          </a:p>
        </p:txBody>
      </p:sp>
      <p:sp>
        <p:nvSpPr>
          <p:cNvPr id="14" name="CuadroTexto 13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479347" y="2307292"/>
            <a:ext cx="33796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44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Presupuesto</a:t>
            </a:r>
          </a:p>
          <a:p>
            <a:r>
              <a:rPr lang="es-CR" sz="44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Ingresos</a:t>
            </a:r>
            <a:endParaRPr lang="es-CR" sz="4400" b="1" dirty="0"/>
          </a:p>
        </p:txBody>
      </p:sp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6999808"/>
              </p:ext>
            </p:extLst>
          </p:nvPr>
        </p:nvGraphicFramePr>
        <p:xfrm>
          <a:off x="4534762" y="135170"/>
          <a:ext cx="7433120" cy="6467352"/>
        </p:xfrm>
        <a:graphic>
          <a:graphicData uri="http://schemas.openxmlformats.org/drawingml/2006/table">
            <a:tbl>
              <a:tblPr/>
              <a:tblGrid>
                <a:gridCol w="5815185"/>
                <a:gridCol w="1617935"/>
              </a:tblGrid>
              <a:tr h="347775">
                <a:tc>
                  <a:txBody>
                    <a:bodyPr/>
                    <a:lstStyle/>
                    <a:p>
                      <a:pPr algn="ctr" fontAlgn="ctr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Cuenta Presupuestaria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Monto Presupuestado 2022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INGRESOS </a:t>
                      </a:r>
                      <a:endParaRPr lang="es-US" sz="1100" b="1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S"/>
                    </a:p>
                  </a:txBody>
                  <a:tcPr/>
                </a:tc>
              </a:tr>
              <a:tr h="173888">
                <a:tc>
                  <a:txBody>
                    <a:bodyPr/>
                    <a:lstStyle/>
                    <a:p>
                      <a:pPr algn="ctr" fontAlgn="b"/>
                      <a:endParaRPr lang="es-US" sz="1100" b="1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S" sz="1100" b="1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INGRESOS ORDINARIOS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CUOTAS COLEGIATURA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1,001,153,600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ctr" fontAlgn="b"/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MATERIAL DEL EJERCICIO PROFESIONAL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385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CERTIFICADOS DE EVALUACIÓN DE IDONEIDAD MENTAL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121,176,000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CERTIFICADOS  CENTROS DE  ATENCIÓN INTEGRAL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14,280,000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CERTIFICADOS  ADOPCIONES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    510,000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ctr" fontAlgn="b"/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SERVICIOS A LA PERSONA COLEGIADA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INCORPORACIONES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11,000,000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REGISTRO DE POST GRADOS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1,122,000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CONSTANCIAS Y CERTIFICACIONES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3,162,000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VENTA DE IDENTIFICACIONES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2,692,800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SELLO DE AGUA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    918,000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FOTOCOPIAS/CORREOS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    146,880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REINCORPORACIONES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5,610,000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ctr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ACTUALIZACIÓN PROFESIONAL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CURSOS  DE CAPACITACIÓN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66,740,000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CIREC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25,000,000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INGRESO CONGRESO NEUROPSICOLOGÍA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18,000,000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OTROS INGRESOS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SERVICIOS DE ATENCIÓN PSICOLOGÍCA PRIMARIA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127,296,000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OTROS INGRESOS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ALQUILER DE INSTALACIONES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1,000,000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INTERÉSES SOBRE INVERSIONES COLEGIO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1,500,000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INTERÉSES SOBRE CUENTAS CORRIENTES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    500,000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INGRESO POR COMISIONES GESTIÓN DE COBRO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10,000,000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INGRESO PERIODO ANTERIOR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sng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170,000,000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88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INGRESOS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1" i="0" u="dbl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1,581,807,280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840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2B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644770" y="2493963"/>
            <a:ext cx="9144000" cy="2387600"/>
          </a:xfrm>
        </p:spPr>
        <p:txBody>
          <a:bodyPr>
            <a:normAutofit/>
          </a:bodyPr>
          <a:lstStyle/>
          <a:p>
            <a:r>
              <a:rPr lang="es-CR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Premisas de Egresos  </a:t>
            </a:r>
            <a:r>
              <a:rPr lang="es-CR" b="1" dirty="0" smtClean="0">
                <a:solidFill>
                  <a:schemeClr val="bg1"/>
                </a:solidFill>
              </a:rPr>
              <a:t/>
            </a:r>
            <a:br>
              <a:rPr lang="es-CR" b="1" dirty="0" smtClean="0">
                <a:solidFill>
                  <a:schemeClr val="bg1"/>
                </a:solidFill>
              </a:rPr>
            </a:br>
            <a:endParaRPr lang="es-CR" dirty="0"/>
          </a:p>
        </p:txBody>
      </p:sp>
    </p:spTree>
    <p:extLst>
      <p:ext uri="{BB962C8B-B14F-4D97-AF65-F5344CB8AC3E}">
        <p14:creationId xmlns:p14="http://schemas.microsoft.com/office/powerpoint/2010/main" val="406562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4AE6827D-42C2-2042-85E0-5E35DD6BE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913" y="6612784"/>
            <a:ext cx="9392637" cy="45719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305775" y="2282962"/>
            <a:ext cx="37678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40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Gastos </a:t>
            </a:r>
          </a:p>
          <a:p>
            <a:r>
              <a:rPr lang="es-CR" sz="40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Administrativos </a:t>
            </a:r>
            <a:endParaRPr lang="es-CR" sz="4000" b="1" dirty="0"/>
          </a:p>
        </p:txBody>
      </p:sp>
      <p:sp>
        <p:nvSpPr>
          <p:cNvPr id="11" name="CuadroTexto 10">
            <a:extLst>
              <a:ext uri="{FF2B5EF4-FFF2-40B4-BE49-F238E27FC236}">
                <a16:creationId xmlns="" xmlns:a16="http://schemas.microsoft.com/office/drawing/2014/main" id="{02BAA216-6160-A04B-8B84-455AE1698C76}"/>
              </a:ext>
            </a:extLst>
          </p:cNvPr>
          <p:cNvSpPr txBox="1"/>
          <p:nvPr/>
        </p:nvSpPr>
        <p:spPr>
          <a:xfrm>
            <a:off x="4868263" y="478731"/>
            <a:ext cx="6248643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CR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Incluye la totalidad de los servicios </a:t>
            </a:r>
            <a:r>
              <a:rPr lang="es-CR" sz="20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personales salario, las cargas sociales </a:t>
            </a:r>
            <a:r>
              <a:rPr lang="es-CR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respectivas y gastos asociados a la misma.  </a:t>
            </a:r>
          </a:p>
          <a:p>
            <a:pPr lvl="0" algn="just"/>
            <a:endParaRPr lang="es-CR" sz="2000" dirty="0" smtClean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s-CR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Esta partida involucra los </a:t>
            </a:r>
            <a:r>
              <a:rPr lang="es-CR" sz="20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servicios públicos</a:t>
            </a:r>
            <a:r>
              <a:rPr lang="es-CR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, las </a:t>
            </a:r>
            <a:r>
              <a:rPr lang="es-CR" sz="20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pólizas de distintos riesgos </a:t>
            </a:r>
            <a:r>
              <a:rPr lang="es-CR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relacionados con el edificio los y las agremiadas, contempla el </a:t>
            </a:r>
            <a:r>
              <a:rPr lang="es-CR" sz="20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mantenimiento general de la infraestructura, del mobiliario y del equipo. 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es-CR" sz="20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s-CR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Un monto significativo en esta partida son todos los servicios </a:t>
            </a:r>
            <a:r>
              <a:rPr lang="es-CR" sz="20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de comunicación y divulgación para posicionar la imagen de la profesión de Psicología </a:t>
            </a:r>
            <a:r>
              <a:rPr lang="es-CR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en sus distintas ramas y la función del Colegio ante la sociedad.</a:t>
            </a:r>
          </a:p>
          <a:p>
            <a:pPr lvl="0" algn="just"/>
            <a:endParaRPr lang="es-CR" sz="24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lvl="0"/>
            <a:endParaRPr lang="es-CR" sz="24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A855B92C-F0A7-5D4C-8EB7-079D04C64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5814" y="6296794"/>
            <a:ext cx="427030" cy="427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6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4AE6827D-42C2-2042-85E0-5E35DD6BE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913" y="6612784"/>
            <a:ext cx="9392637" cy="45719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305775" y="2282962"/>
            <a:ext cx="37678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40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Gastos </a:t>
            </a:r>
          </a:p>
          <a:p>
            <a:r>
              <a:rPr lang="es-CR" sz="40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Financieros </a:t>
            </a:r>
            <a:endParaRPr lang="es-CR" sz="4000" b="1" dirty="0"/>
          </a:p>
        </p:txBody>
      </p:sp>
      <p:sp>
        <p:nvSpPr>
          <p:cNvPr id="11" name="CuadroTexto 10">
            <a:extLst>
              <a:ext uri="{FF2B5EF4-FFF2-40B4-BE49-F238E27FC236}">
                <a16:creationId xmlns="" xmlns:a16="http://schemas.microsoft.com/office/drawing/2014/main" id="{02BAA216-6160-A04B-8B84-455AE1698C76}"/>
              </a:ext>
            </a:extLst>
          </p:cNvPr>
          <p:cNvSpPr txBox="1"/>
          <p:nvPr/>
        </p:nvSpPr>
        <p:spPr>
          <a:xfrm>
            <a:off x="4868263" y="478731"/>
            <a:ext cx="6248643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endParaRPr lang="es-CR" sz="2000" dirty="0" smtClean="0">
              <a:solidFill>
                <a:srgbClr val="005B9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endParaRPr lang="es-CR" sz="2000" dirty="0">
              <a:solidFill>
                <a:srgbClr val="005B9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endParaRPr lang="es-CR" sz="2000" dirty="0" smtClean="0">
              <a:solidFill>
                <a:srgbClr val="005B9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endParaRPr lang="es-CR" sz="2800" dirty="0">
              <a:solidFill>
                <a:srgbClr val="005B9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s-CR" sz="28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Corresponden </a:t>
            </a:r>
            <a:r>
              <a:rPr lang="es-CR" sz="28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al costo que incurre el Colegio </a:t>
            </a:r>
            <a:r>
              <a:rPr lang="es-CR" sz="28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para el pago de sus servicios utilizando el sistema bancario nacional</a:t>
            </a:r>
            <a:r>
              <a:rPr lang="es-CR" sz="28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, la conectividad en línea y las obligaciones financieras producto del </a:t>
            </a:r>
            <a:r>
              <a:rPr lang="es-CR" sz="28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crédito de las instalaciones del Colegio.</a:t>
            </a:r>
            <a:endParaRPr lang="es-CR" sz="28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lvl="0" algn="just"/>
            <a:endParaRPr lang="es-CR" sz="24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lvl="0"/>
            <a:endParaRPr lang="es-CR" sz="24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A855B92C-F0A7-5D4C-8EB7-079D04C64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5814" y="6296794"/>
            <a:ext cx="427030" cy="427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449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4AE6827D-42C2-2042-85E0-5E35DD6BE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913" y="6612784"/>
            <a:ext cx="9392637" cy="45719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305775" y="2282962"/>
            <a:ext cx="37678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40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Costos de </a:t>
            </a:r>
          </a:p>
          <a:p>
            <a:r>
              <a:rPr lang="es-CR" sz="40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Inversión </a:t>
            </a:r>
            <a:endParaRPr lang="es-CR" sz="4000" b="1" dirty="0"/>
          </a:p>
        </p:txBody>
      </p:sp>
      <p:sp>
        <p:nvSpPr>
          <p:cNvPr id="11" name="CuadroTexto 10">
            <a:extLst>
              <a:ext uri="{FF2B5EF4-FFF2-40B4-BE49-F238E27FC236}">
                <a16:creationId xmlns="" xmlns:a16="http://schemas.microsoft.com/office/drawing/2014/main" id="{02BAA216-6160-A04B-8B84-455AE1698C76}"/>
              </a:ext>
            </a:extLst>
          </p:cNvPr>
          <p:cNvSpPr txBox="1"/>
          <p:nvPr/>
        </p:nvSpPr>
        <p:spPr>
          <a:xfrm>
            <a:off x="4868263" y="478731"/>
            <a:ext cx="624864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endParaRPr lang="es-CR" sz="2000" dirty="0" smtClean="0">
              <a:solidFill>
                <a:srgbClr val="005B9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endParaRPr lang="es-CR" sz="2000" dirty="0">
              <a:solidFill>
                <a:srgbClr val="005B9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endParaRPr lang="es-CR" sz="2000" dirty="0" smtClean="0">
              <a:solidFill>
                <a:srgbClr val="005B9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endParaRPr lang="es-CR" sz="2800" dirty="0">
              <a:solidFill>
                <a:srgbClr val="005B9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s-419" sz="28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Programa Inversión Activos:</a:t>
            </a:r>
          </a:p>
          <a:p>
            <a:pPr lvl="0" algn="just"/>
            <a:r>
              <a:rPr lang="es-419" sz="28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Incluye </a:t>
            </a:r>
            <a:r>
              <a:rPr lang="es-CR" sz="28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los proyectos en Tecnologías de Información </a:t>
            </a:r>
            <a:r>
              <a:rPr lang="es-CR" sz="28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requeridos para el </a:t>
            </a:r>
            <a:r>
              <a:rPr lang="es-CR" sz="28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2022 </a:t>
            </a:r>
            <a:r>
              <a:rPr lang="es-CR" sz="28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se contempla continuidad del proyecto de gestión documental. Todo con miras a un mayor acercamiento a los colegiados(as) y una </a:t>
            </a:r>
            <a:r>
              <a:rPr lang="es-CR" sz="28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mayor agilización de los servicios.</a:t>
            </a:r>
          </a:p>
          <a:p>
            <a:pPr lvl="0" algn="just"/>
            <a:endParaRPr lang="es-CR" sz="24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lvl="0"/>
            <a:endParaRPr lang="es-CR" sz="24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A855B92C-F0A7-5D4C-8EB7-079D04C64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5814" y="6296794"/>
            <a:ext cx="427030" cy="427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478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4AE6827D-42C2-2042-85E0-5E35DD6BE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913" y="6612784"/>
            <a:ext cx="9392637" cy="45719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305775" y="2282962"/>
            <a:ext cx="37678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40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Actividades </a:t>
            </a:r>
          </a:p>
          <a:p>
            <a:r>
              <a:rPr lang="es-CR" sz="40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Gremiales</a:t>
            </a:r>
            <a:endParaRPr lang="es-CR" sz="4000" b="1" dirty="0"/>
          </a:p>
        </p:txBody>
      </p:sp>
      <p:sp>
        <p:nvSpPr>
          <p:cNvPr id="11" name="CuadroTexto 10">
            <a:extLst>
              <a:ext uri="{FF2B5EF4-FFF2-40B4-BE49-F238E27FC236}">
                <a16:creationId xmlns="" xmlns:a16="http://schemas.microsoft.com/office/drawing/2014/main" id="{02BAA216-6160-A04B-8B84-455AE1698C76}"/>
              </a:ext>
            </a:extLst>
          </p:cNvPr>
          <p:cNvSpPr txBox="1"/>
          <p:nvPr/>
        </p:nvSpPr>
        <p:spPr>
          <a:xfrm>
            <a:off x="4868263" y="478731"/>
            <a:ext cx="624864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endParaRPr lang="es-CR" sz="2000" dirty="0" smtClean="0">
              <a:solidFill>
                <a:srgbClr val="005B9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endParaRPr lang="es-CR" sz="2000" dirty="0">
              <a:solidFill>
                <a:srgbClr val="005B9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endParaRPr lang="es-CR" sz="2000" dirty="0" smtClean="0">
              <a:solidFill>
                <a:srgbClr val="005B9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endParaRPr lang="es-CR" sz="2800" dirty="0">
              <a:solidFill>
                <a:srgbClr val="005B9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_tradnl" sz="28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En este rubro se </a:t>
            </a:r>
            <a:r>
              <a:rPr lang="es-ES_tradnl" sz="28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registran todos los costos relacionados con las actividades gremiales de los colegiados (as) del GAM y de regionales, así como  el rubro de actividades gremiales para colegiados (as)  jubilados (as). </a:t>
            </a:r>
            <a:endParaRPr lang="es-CR" sz="28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lvl="0"/>
            <a:endParaRPr lang="es-CR" sz="24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A855B92C-F0A7-5D4C-8EB7-079D04C64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5814" y="6296794"/>
            <a:ext cx="427030" cy="427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633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4AE6827D-42C2-2042-85E0-5E35DD6BE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913" y="6612784"/>
            <a:ext cx="9392637" cy="45719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305775" y="2282962"/>
            <a:ext cx="3916601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38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Costo capacitaciones e Incorporaciones  </a:t>
            </a:r>
            <a:endParaRPr lang="es-CR" sz="3800" b="1" dirty="0"/>
          </a:p>
        </p:txBody>
      </p:sp>
      <p:sp>
        <p:nvSpPr>
          <p:cNvPr id="11" name="CuadroTexto 10">
            <a:extLst>
              <a:ext uri="{FF2B5EF4-FFF2-40B4-BE49-F238E27FC236}">
                <a16:creationId xmlns="" xmlns:a16="http://schemas.microsoft.com/office/drawing/2014/main" id="{02BAA216-6160-A04B-8B84-455AE1698C76}"/>
              </a:ext>
            </a:extLst>
          </p:cNvPr>
          <p:cNvSpPr txBox="1"/>
          <p:nvPr/>
        </p:nvSpPr>
        <p:spPr>
          <a:xfrm>
            <a:off x="4868263" y="965916"/>
            <a:ext cx="6248643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_tradnl" sz="25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Capacitaciones: </a:t>
            </a:r>
            <a:r>
              <a:rPr lang="es-ES_tradnl" sz="25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Esta </a:t>
            </a:r>
            <a:r>
              <a:rPr lang="es-ES_tradnl" sz="25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partida la constituye el pago a los facilitadores de todas las capacitaciones programadas a un costo por hora de ¢</a:t>
            </a:r>
            <a:r>
              <a:rPr lang="es-ES_tradnl" sz="25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26.000</a:t>
            </a:r>
            <a:r>
              <a:rPr lang="es-ES_tradnl" sz="25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,   la alimentación en los casos que corresponda y las plataformas virtuales</a:t>
            </a:r>
            <a:r>
              <a:rPr lang="es-ES_tradnl" sz="25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s-ES_tradnl" sz="2500" dirty="0" smtClean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_tradnl" sz="25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Incorporaciones: </a:t>
            </a:r>
            <a:r>
              <a:rPr lang="es-ES_tradnl" sz="25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Corresponde a todos los costos generados en el proceso de incorporación de los nuevos </a:t>
            </a:r>
            <a:r>
              <a:rPr lang="es-ES_tradnl" sz="25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profesionales</a:t>
            </a:r>
            <a:r>
              <a:rPr lang="es-ES_tradnl" sz="25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.</a:t>
            </a:r>
            <a:endParaRPr lang="es-CR" sz="28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A855B92C-F0A7-5D4C-8EB7-079D04C64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5814" y="6296794"/>
            <a:ext cx="427030" cy="427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358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4AE6827D-42C2-2042-85E0-5E35DD6BE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913" y="6612784"/>
            <a:ext cx="9392637" cy="45719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611552" y="2377091"/>
            <a:ext cx="336342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35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Costo Servicios Especializados </a:t>
            </a:r>
            <a:endParaRPr lang="es-CR" sz="3500" b="1" dirty="0"/>
          </a:p>
        </p:txBody>
      </p:sp>
      <p:sp>
        <p:nvSpPr>
          <p:cNvPr id="11" name="CuadroTexto 10">
            <a:extLst>
              <a:ext uri="{FF2B5EF4-FFF2-40B4-BE49-F238E27FC236}">
                <a16:creationId xmlns="" xmlns:a16="http://schemas.microsoft.com/office/drawing/2014/main" id="{02BAA216-6160-A04B-8B84-455AE1698C76}"/>
              </a:ext>
            </a:extLst>
          </p:cNvPr>
          <p:cNvSpPr txBox="1"/>
          <p:nvPr/>
        </p:nvSpPr>
        <p:spPr>
          <a:xfrm>
            <a:off x="7931282" y="1652093"/>
            <a:ext cx="3519611" cy="330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s-419" sz="16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CIREC</a:t>
            </a:r>
            <a:r>
              <a:rPr lang="es-419" sz="16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: </a:t>
            </a:r>
            <a:r>
              <a:rPr lang="es-CR" sz="16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En esta partida se incluyen los </a:t>
            </a:r>
            <a:r>
              <a:rPr lang="es-CR" sz="16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gastos de </a:t>
            </a:r>
            <a:r>
              <a:rPr lang="es-CR" sz="16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administración, operación </a:t>
            </a:r>
            <a:r>
              <a:rPr lang="es-CR" sz="16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básica del </a:t>
            </a:r>
            <a:r>
              <a:rPr lang="es-CR" sz="16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Centro </a:t>
            </a:r>
            <a:r>
              <a:rPr lang="es-CR" sz="16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y </a:t>
            </a:r>
            <a:r>
              <a:rPr lang="es-CR" sz="16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l</a:t>
            </a:r>
            <a:r>
              <a:rPr lang="es-CR" sz="16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os </a:t>
            </a:r>
            <a:r>
              <a:rPr lang="es-CR" sz="16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costos involucrados con las </a:t>
            </a:r>
            <a:r>
              <a:rPr lang="es-CR" sz="16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capacitaciones.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es-CR" sz="16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es-CR" sz="16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s-419" sz="16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Revista Costarricense de Psicología: </a:t>
            </a:r>
            <a:r>
              <a:rPr lang="es-419" sz="16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Contempla los </a:t>
            </a:r>
            <a:r>
              <a:rPr lang="es-419" sz="16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costos necesarios para alcanzar el más alto nivel en revistas </a:t>
            </a:r>
            <a:r>
              <a:rPr lang="es-419" sz="16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científicas de calidad mundial</a:t>
            </a:r>
            <a:r>
              <a:rPr lang="es-ES_tradnl" sz="17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.</a:t>
            </a:r>
            <a:endParaRPr lang="es-419" sz="17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A855B92C-F0A7-5D4C-8EB7-079D04C64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5814" y="6296794"/>
            <a:ext cx="427030" cy="427030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4071912" y="1680702"/>
            <a:ext cx="3477246" cy="33990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xmlns="" id="{2D030DC3-1F8A-9441-A1F8-0881978FF8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9355" y="3786691"/>
            <a:ext cx="2940375" cy="62759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xmlns="" id="{5AEE848D-CB31-9446-813F-41D4762C56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0907" y="1915013"/>
            <a:ext cx="1457984" cy="1206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521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4AE6827D-42C2-2042-85E0-5E35DD6BE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913" y="6612784"/>
            <a:ext cx="9392637" cy="45719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611552" y="2377091"/>
            <a:ext cx="336342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35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Gastos </a:t>
            </a:r>
          </a:p>
          <a:p>
            <a:r>
              <a:rPr lang="es-CR" sz="35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Directivos </a:t>
            </a:r>
            <a:endParaRPr lang="es-CR" sz="3500" b="1" dirty="0"/>
          </a:p>
        </p:txBody>
      </p:sp>
      <p:sp>
        <p:nvSpPr>
          <p:cNvPr id="11" name="CuadroTexto 10">
            <a:extLst>
              <a:ext uri="{FF2B5EF4-FFF2-40B4-BE49-F238E27FC236}">
                <a16:creationId xmlns="" xmlns:a16="http://schemas.microsoft.com/office/drawing/2014/main" id="{02BAA216-6160-A04B-8B84-455AE1698C76}"/>
              </a:ext>
            </a:extLst>
          </p:cNvPr>
          <p:cNvSpPr txBox="1"/>
          <p:nvPr/>
        </p:nvSpPr>
        <p:spPr>
          <a:xfrm>
            <a:off x="4593565" y="531449"/>
            <a:ext cx="6431775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s-419" sz="17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Programa Junta Directiva. </a:t>
            </a:r>
          </a:p>
          <a:p>
            <a:pPr marL="268288" algn="just"/>
            <a:r>
              <a:rPr lang="es-419" sz="17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es-419" sz="17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Gastos de operación </a:t>
            </a:r>
            <a:r>
              <a:rPr lang="es-419" sz="17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relacionados </a:t>
            </a:r>
            <a:r>
              <a:rPr lang="es-419" sz="17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 directamente </a:t>
            </a:r>
            <a:r>
              <a:rPr lang="es-419" sz="17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con la Junta Directiva</a:t>
            </a:r>
            <a:r>
              <a:rPr lang="es-419" sz="17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.</a:t>
            </a:r>
          </a:p>
          <a:p>
            <a:pPr marL="268288" algn="just"/>
            <a:endParaRPr lang="es-419" sz="17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es-CR" sz="1700" dirty="0" smtClean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s-419" sz="1700" b="1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Proyectos Junta Directiva. </a:t>
            </a:r>
            <a:r>
              <a:rPr lang="es-419" sz="17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Proyectos específicos que surgen de vínculos con entes externos en beneficio del gremio</a:t>
            </a:r>
            <a:r>
              <a:rPr lang="es-419" sz="17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es-419" sz="1700" dirty="0" smtClean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lvl="0" algn="just"/>
            <a:endParaRPr lang="es-419" sz="1700" dirty="0" smtClean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419" sz="1700" b="1" dirty="0" smtClean="0">
                <a:solidFill>
                  <a:srgbClr val="005B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Programa Asamblea: </a:t>
            </a:r>
            <a:r>
              <a:rPr lang="es-ES_tradnl" sz="17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En este rubro se incluyen los gastos relacionados con la logística de la ejecución de una Asamblea, tales como publicaciones, alimentación y materiales, en los casos que se requieran, para este periodo se contempla las plataformas virtuales</a:t>
            </a:r>
            <a:r>
              <a:rPr lang="es-ES_tradnl" sz="17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.</a:t>
            </a:r>
            <a:endParaRPr lang="es-419" sz="1700" dirty="0" smtClean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419" sz="17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es-CR" sz="1700" dirty="0" smtClean="0">
              <a:solidFill>
                <a:srgbClr val="005B9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s-419" sz="1700" b="1" dirty="0" smtClean="0">
                <a:solidFill>
                  <a:srgbClr val="005B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Comisiones de Trabajo: </a:t>
            </a:r>
            <a:r>
              <a:rPr lang="es-ES_tradnl" sz="17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En este rubro se incluyen los gastos operativos de las comisiones de trabajo que apoyan la gestión de la Junta Directiva.</a:t>
            </a:r>
            <a:endParaRPr lang="es-419" sz="17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A855B92C-F0A7-5D4C-8EB7-079D04C64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5814" y="6296794"/>
            <a:ext cx="427030" cy="427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64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4AE6827D-42C2-2042-85E0-5E35DD6BE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913" y="6612784"/>
            <a:ext cx="9392637" cy="45719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611552" y="2377091"/>
            <a:ext cx="336342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35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Fiscalía y Tribunales </a:t>
            </a:r>
            <a:endParaRPr lang="es-CR" sz="3500" b="1" dirty="0"/>
          </a:p>
        </p:txBody>
      </p:sp>
      <p:sp>
        <p:nvSpPr>
          <p:cNvPr id="11" name="CuadroTexto 10">
            <a:extLst>
              <a:ext uri="{FF2B5EF4-FFF2-40B4-BE49-F238E27FC236}">
                <a16:creationId xmlns="" xmlns:a16="http://schemas.microsoft.com/office/drawing/2014/main" id="{02BAA216-6160-A04B-8B84-455AE1698C76}"/>
              </a:ext>
            </a:extLst>
          </p:cNvPr>
          <p:cNvSpPr txBox="1"/>
          <p:nvPr/>
        </p:nvSpPr>
        <p:spPr>
          <a:xfrm>
            <a:off x="4586532" y="988071"/>
            <a:ext cx="689943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s-419" sz="20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Fiscalía: </a:t>
            </a:r>
            <a:r>
              <a:rPr lang="es-419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Incl</a:t>
            </a:r>
            <a:r>
              <a:rPr lang="es-CR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uye principalmente los gastos operativos para realizar su actividad de Fiscalización</a:t>
            </a:r>
            <a:r>
              <a:rPr lang="es-CR" sz="20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.</a:t>
            </a:r>
          </a:p>
          <a:p>
            <a:pPr lvl="0" algn="just"/>
            <a:endParaRPr lang="es-CR" sz="20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es-CR" sz="20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s-419" sz="2000" b="1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Tribunal de Honor : </a:t>
            </a:r>
            <a:r>
              <a:rPr lang="es-CR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Involucra todos los gastos relacionados con la gestión del Tribunal de Honor, como las dietas, </a:t>
            </a:r>
            <a:r>
              <a:rPr lang="es-CR" sz="20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alimentación y </a:t>
            </a:r>
            <a:r>
              <a:rPr lang="es-CR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publicaciones</a:t>
            </a:r>
            <a:r>
              <a:rPr lang="es-CR" sz="2000" dirty="0" smtClean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.</a:t>
            </a:r>
          </a:p>
          <a:p>
            <a:pPr lvl="0" algn="just"/>
            <a:endParaRPr lang="es-CR" sz="20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es-CR" sz="2000" b="1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s-419" sz="2000" b="1" dirty="0" smtClean="0">
                <a:solidFill>
                  <a:srgbClr val="005B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Tribunal </a:t>
            </a:r>
            <a:r>
              <a:rPr lang="es-419" sz="2000" b="1" dirty="0">
                <a:solidFill>
                  <a:srgbClr val="005B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Electoral: </a:t>
            </a:r>
            <a:r>
              <a:rPr lang="es-ES_tradnl" sz="2000" dirty="0">
                <a:solidFill>
                  <a:srgbClr val="005B9B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Esta partida es una partida en el presupuesto y obedece al mandado de la  Ley Orgánica del Colegio. Se consideran los rubros que faciliten la actividad del Tribunal, incluyendo un monto para el proceso electoral 2022.</a:t>
            </a:r>
            <a:endParaRPr lang="es-419" sz="2000" dirty="0">
              <a:solidFill>
                <a:srgbClr val="005B9B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A855B92C-F0A7-5D4C-8EB7-079D04C64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5814" y="6296794"/>
            <a:ext cx="427030" cy="427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44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 txBox="1">
            <a:spLocks/>
          </p:cNvSpPr>
          <p:nvPr/>
        </p:nvSpPr>
        <p:spPr>
          <a:xfrm>
            <a:off x="479347" y="1555147"/>
            <a:ext cx="3276403" cy="227373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419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 </a:t>
            </a:r>
          </a:p>
          <a:p>
            <a:pPr algn="r"/>
            <a:r>
              <a:rPr lang="es-419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Ingresos</a:t>
            </a:r>
            <a:endParaRPr lang="es-CR" sz="40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 dirty="0"/>
          </a:p>
        </p:txBody>
      </p:sp>
      <p:sp>
        <p:nvSpPr>
          <p:cNvPr id="14" name="CuadroTexto 13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479347" y="2307292"/>
            <a:ext cx="33796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44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Presupuesto</a:t>
            </a:r>
          </a:p>
          <a:p>
            <a:r>
              <a:rPr lang="es-CR" sz="44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Egresos</a:t>
            </a:r>
            <a:endParaRPr lang="es-CR" sz="4400" b="1" dirty="0"/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4342532"/>
              </p:ext>
            </p:extLst>
          </p:nvPr>
        </p:nvGraphicFramePr>
        <p:xfrm>
          <a:off x="4538766" y="127971"/>
          <a:ext cx="7375327" cy="6381294"/>
        </p:xfrm>
        <a:graphic>
          <a:graphicData uri="http://schemas.openxmlformats.org/drawingml/2006/table">
            <a:tbl>
              <a:tblPr/>
              <a:tblGrid>
                <a:gridCol w="5769972"/>
                <a:gridCol w="1605355"/>
              </a:tblGrid>
              <a:tr h="292609">
                <a:tc>
                  <a:txBody>
                    <a:bodyPr/>
                    <a:lstStyle/>
                    <a:p>
                      <a:pPr algn="ctr" fontAlgn="ctr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Cuenta Presupuestaria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Monto Presupuestado 2022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536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EGRESOS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S"/>
                    </a:p>
                  </a:txBody>
                  <a:tcPr/>
                </a:tc>
              </a:tr>
              <a:tr h="97536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COSTO MATERIAL EJERCICIO PROFESIONAL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CERTIFICADOS FÍSICOS EVALUACIÓN DE IDONEIDAD MENTAL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1,000,000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COSTO MATERIAL EJERCICIO PROFESIONAL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1,000,000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fontAlgn="b"/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SERVICIO A LA PERSONA COLEGIADA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SELLO DE AGUA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2,000,000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INCORPORACIONES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10,000,000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SERVICIO A LA PERSONA COLEGIADA 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12,000,000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ctr" fontAlgn="b"/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ACTUALIZACIÓN PROFESIONAL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TALLERES CAPACITACIÓN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45,196,200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CONGRESO NEUROPSICOLOGÍA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18,000,000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ACTUALIZACIÓN PROFESIONAL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63,196,200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endParaRPr lang="es-US" sz="1100" b="1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0689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ACTIVIDADES GREMIALES  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536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ACTIVIDADES GREMIALES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6,000,000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ACTIVIDADES COMITÉ PERMANENTE JUBILADOS (AS)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1,900,000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ACTIVIDADES COMISIONES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7,500,000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ACTIVIDADES GREMIALES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15,400,000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536">
                <a:tc>
                  <a:txBody>
                    <a:bodyPr/>
                    <a:lstStyle/>
                    <a:p>
                      <a:pPr algn="ctr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5565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COSTO SERVICIOS DE ATENCIÓN PSICOLÓGICA PRIMARIA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SERVICIOS DE ATENCIÓN PSICOLÓGICA PRIMARIA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108,000,000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ACTUALIZACIÓN PROFESIONAL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108,000,000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536">
                <a:tc>
                  <a:txBody>
                    <a:bodyPr/>
                    <a:lstStyle/>
                    <a:p>
                      <a:pPr algn="ctr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RECURSOS HUMANOS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PLANILLA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381,642,000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GARANTIAS SOCIALES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101,135,130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PRESTACIONES LEGALES                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5,000,000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DÉCIMO TERCER MES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31,803,500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CAPACITACIÓN AL PERSONAL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3,650,000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UNIFORMES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    750,000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PÓLIZA RIESGOS DEL TRABAJO INS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2,000,000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PLANIFICACIÓN LOGÍSTICA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1,775,000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 RECURSOS HUMANOS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527,755,630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264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 txBox="1">
            <a:spLocks/>
          </p:cNvSpPr>
          <p:nvPr/>
        </p:nvSpPr>
        <p:spPr>
          <a:xfrm>
            <a:off x="479347" y="1555147"/>
            <a:ext cx="3276403" cy="227373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419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 </a:t>
            </a:r>
          </a:p>
          <a:p>
            <a:pPr algn="r"/>
            <a:r>
              <a:rPr lang="es-419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Ingresos</a:t>
            </a:r>
            <a:endParaRPr lang="es-CR" sz="40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 dirty="0"/>
          </a:p>
        </p:txBody>
      </p:sp>
      <p:sp>
        <p:nvSpPr>
          <p:cNvPr id="14" name="CuadroTexto 13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479347" y="2307292"/>
            <a:ext cx="33796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44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Presupuesto</a:t>
            </a:r>
          </a:p>
          <a:p>
            <a:r>
              <a:rPr lang="es-CR" sz="44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Egresos</a:t>
            </a:r>
            <a:endParaRPr lang="es-CR" sz="4400" b="1" dirty="0"/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771919"/>
              </p:ext>
            </p:extLst>
          </p:nvPr>
        </p:nvGraphicFramePr>
        <p:xfrm>
          <a:off x="4517235" y="116078"/>
          <a:ext cx="7329624" cy="6567107"/>
        </p:xfrm>
        <a:graphic>
          <a:graphicData uri="http://schemas.openxmlformats.org/drawingml/2006/table">
            <a:tbl>
              <a:tblPr/>
              <a:tblGrid>
                <a:gridCol w="5734217"/>
                <a:gridCol w="1595407"/>
              </a:tblGrid>
              <a:tr h="388387">
                <a:tc>
                  <a:txBody>
                    <a:bodyPr/>
                    <a:lstStyle/>
                    <a:p>
                      <a:pPr algn="ctr" fontAlgn="ctr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Cuenta Presupuestaria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Monto Presupuestado 2022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EGRESOS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S"/>
                    </a:p>
                  </a:txBody>
                  <a:tcPr/>
                </a:tc>
              </a:tr>
              <a:tr h="193085">
                <a:tc>
                  <a:txBody>
                    <a:bodyPr/>
                    <a:lstStyle/>
                    <a:p>
                      <a:pPr algn="ctr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GASTOS FIJOS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AGUA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3,000,000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ELECTRICIDAD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9,000,000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TELÉFONO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7,000,000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ICE (INTERNET Y AFINES)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9,000,000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SERVICIO CORREOS Y AFINES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2,000,000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PÓLIZA DE INCENDIO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10,000,000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PÓLIZA DE EQUIPO ELECTRONICO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1,500,000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PÓLIZA DE DINERO Y VALORES EN TRANSITO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    200,000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PÓLIZA DE RESPONSABILIDAD CIVIL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2,000,000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PÓLIZA FIDELIDAD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    500,000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MATERIALES  ARTÍCULOS DE LIMPIEZA Y COCINA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7,000,000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SERVICIOS DE MONITOREO Y SEGURIDAD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37,000,000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OTROS SERVICIOS EVENTUALES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2,000,000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MANTENIMIENTO DE MOBILIARIO Y EQUIPO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2,000,000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MANTENIMIENTO DE EDIFICIO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35,000,000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PAPELERIA Y UTILES DE OFICINA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12,000,000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IMPUESTOS BIENES INMUEBLES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6,150,770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VIÁTICOS Y SERVICIOS DE TRANSPORTES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1,000,000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GASTOS DE OPERACIÓN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    500,000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BOTIQUÍN y BRIGADA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3,500,000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TRÁMITES LEGALES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2,500,000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GUARDADOCUMENTOS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2,000,000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SERVICIO DE LIMPIEZA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25,000,000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SERVICIO DE MANTENIMIENTO ZONAS VERDES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    500,000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CONTRATOS PERMANENTES TI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59,000,000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CONTRATOS MANTENIMIENTO PREVENTIVO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12,000,000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COMUNICACIÓN E IMAGÉN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36,600,000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CONVENIOS  INSTITUCIONALES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1,500,000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85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GASTOS FIJOS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289,450,770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941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 txBox="1">
            <a:spLocks/>
          </p:cNvSpPr>
          <p:nvPr/>
        </p:nvSpPr>
        <p:spPr>
          <a:xfrm>
            <a:off x="479347" y="1555147"/>
            <a:ext cx="3276403" cy="227373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419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 </a:t>
            </a:r>
          </a:p>
          <a:p>
            <a:pPr algn="r"/>
            <a:r>
              <a:rPr lang="es-419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Ingresos</a:t>
            </a:r>
            <a:endParaRPr lang="es-CR" sz="40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 dirty="0"/>
          </a:p>
        </p:txBody>
      </p:sp>
      <p:sp>
        <p:nvSpPr>
          <p:cNvPr id="14" name="CuadroTexto 13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479347" y="2307292"/>
            <a:ext cx="33796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44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Presupuesto</a:t>
            </a:r>
          </a:p>
          <a:p>
            <a:r>
              <a:rPr lang="es-CR" sz="44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Egresos</a:t>
            </a:r>
            <a:endParaRPr lang="es-CR" sz="4400" b="1" dirty="0"/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6716867"/>
              </p:ext>
            </p:extLst>
          </p:nvPr>
        </p:nvGraphicFramePr>
        <p:xfrm>
          <a:off x="4557350" y="76200"/>
          <a:ext cx="7343296" cy="6705600"/>
        </p:xfrm>
        <a:graphic>
          <a:graphicData uri="http://schemas.openxmlformats.org/drawingml/2006/table">
            <a:tbl>
              <a:tblPr/>
              <a:tblGrid>
                <a:gridCol w="5744915"/>
                <a:gridCol w="1598381"/>
              </a:tblGrid>
              <a:tr h="323544">
                <a:tc>
                  <a:txBody>
                    <a:bodyPr/>
                    <a:lstStyle/>
                    <a:p>
                      <a:pPr algn="ctr" fontAlgn="ctr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Cuenta Presupuestaria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Monto Presupuestado 2022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EGRESOS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S"/>
                    </a:p>
                  </a:txBody>
                  <a:tcPr/>
                </a:tc>
              </a:tr>
              <a:tr h="161772">
                <a:tc>
                  <a:txBody>
                    <a:bodyPr/>
                    <a:lstStyle/>
                    <a:p>
                      <a:pPr algn="ctr" fontAlgn="b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GASTOS FINANCIEROS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COMISIONES Y OTROS CARGOS FINANCIEROS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40,000,000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CUOTA CRÉDITO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190,000,000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GASTOS FINANCIEROS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230,000,000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ctr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FISCALÍA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GASTOS DE OPERACIÓN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1,500,000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CAPACITACIÓN DE PERSONAL FISCALÍA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    500,000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PROYECTOS Y ASESORÍAS DE INVESTIGACIÓN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1,000,000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PROGRAMA FISCALÍA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3,000,000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ctr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CIREC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GASTOS DE OPERACIÓN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32,000,000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TOTAL PROGRAMA CIREC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32,000,000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ctr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REVISTA COSTARRICENSE DE PSICOLOGÍA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DIETAS REVISTA COSTARRICENSE DE PSICOLOGÍA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2,400,000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GASTOS DE OPERACIÓN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3,000,000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DEL PROGRAMA REVISTA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5,400,000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ctr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PROGRAMA  JUNTA DIRECTIVA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ASESORIA LEGAL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20,000,000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DEFENSA PROFESIONAL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15,000,000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AUDITORIA EXTERNA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2,000,000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ASESORÍA SERVICIOS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20,000,000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FEDERACIONES Y ASOCIACIONES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1,500,000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ALIMENTACIÓN </a:t>
                      </a:r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</a:t>
                      </a:r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3,000,000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IMPRESOS Y PUBLICACIONES  </a:t>
                      </a:r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</a:t>
                      </a:r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2,500,000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GASTOS DE REPRESENTACIÓN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3,000,000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DIETAS JUNTA DIRECTIVA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16,000,000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PROGRAMA JUNTA DIRECTIVA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83,000,000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ctr" fontAlgn="b"/>
                      <a:endParaRPr lang="es-US" sz="1100" b="1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PROYECTOS JUNTA DIRECTIVA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PROYECTOS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7,933,680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REGIONALIZACIÓN 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3,000,000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772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PROGRAMA PROYECTOS  JUNTA DIRECTIVA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10,933,680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438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 txBox="1">
            <a:spLocks/>
          </p:cNvSpPr>
          <p:nvPr/>
        </p:nvSpPr>
        <p:spPr>
          <a:xfrm>
            <a:off x="479347" y="1555147"/>
            <a:ext cx="3276403" cy="227373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419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Presupuesto </a:t>
            </a:r>
          </a:p>
          <a:p>
            <a:pPr algn="r"/>
            <a:r>
              <a:rPr lang="es-419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Ingresos</a:t>
            </a:r>
            <a:endParaRPr lang="es-CR" sz="40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="" xmlns:a16="http://schemas.microsoft.com/office/drawing/2014/main" id="{9D33BEC5-A0E1-3948-A272-B435A4BFF3B9}"/>
              </a:ext>
            </a:extLst>
          </p:cNvPr>
          <p:cNvSpPr/>
          <p:nvPr/>
        </p:nvSpPr>
        <p:spPr>
          <a:xfrm>
            <a:off x="0" y="0"/>
            <a:ext cx="4379355" cy="6858000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 dirty="0"/>
          </a:p>
        </p:txBody>
      </p:sp>
      <p:sp>
        <p:nvSpPr>
          <p:cNvPr id="14" name="CuadroTexto 13">
            <a:extLst>
              <a:ext uri="{FF2B5EF4-FFF2-40B4-BE49-F238E27FC236}">
                <a16:creationId xmlns="" xmlns:a16="http://schemas.microsoft.com/office/drawing/2014/main" id="{D58F2575-EA45-6E48-95E4-1A50BB26B363}"/>
              </a:ext>
            </a:extLst>
          </p:cNvPr>
          <p:cNvSpPr txBox="1"/>
          <p:nvPr/>
        </p:nvSpPr>
        <p:spPr>
          <a:xfrm>
            <a:off x="479347" y="2307292"/>
            <a:ext cx="33796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44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Presupuesto</a:t>
            </a:r>
          </a:p>
          <a:p>
            <a:r>
              <a:rPr lang="es-CR" sz="4400" b="1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Egresos</a:t>
            </a:r>
            <a:endParaRPr lang="es-CR" sz="4400" b="1" dirty="0"/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4812074"/>
              </p:ext>
            </p:extLst>
          </p:nvPr>
        </p:nvGraphicFramePr>
        <p:xfrm>
          <a:off x="4540720" y="73954"/>
          <a:ext cx="7144774" cy="6710091"/>
        </p:xfrm>
        <a:graphic>
          <a:graphicData uri="http://schemas.openxmlformats.org/drawingml/2006/table">
            <a:tbl>
              <a:tblPr/>
              <a:tblGrid>
                <a:gridCol w="5589603"/>
                <a:gridCol w="1555171"/>
              </a:tblGrid>
              <a:tr h="343818">
                <a:tc>
                  <a:txBody>
                    <a:bodyPr/>
                    <a:lstStyle/>
                    <a:p>
                      <a:pPr algn="ctr" fontAlgn="ctr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Cuenta Presupuestaria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Monto Presupuestado 2022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EGRESOS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S"/>
                    </a:p>
                  </a:txBody>
                  <a:tcPr/>
                </a:tc>
              </a:tr>
              <a:tr h="171909">
                <a:tc>
                  <a:txBody>
                    <a:bodyPr/>
                    <a:lstStyle/>
                    <a:p>
                      <a:pPr algn="l" fontAlgn="b"/>
                      <a:endParaRPr lang="es-US" sz="1100" b="1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PROGRAMA DE ASAMBLEAS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DIVULGACIÓN o PUBLICACIONES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6,000,000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ALIMENTACION ASAMBLEISTAS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3,000,000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SUMINISTROS MATERIALES PARA ASAMBLEA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3,000,000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PROGRAMA ASAMBLEAS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12,000,000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ctr" fontAlgn="b"/>
                      <a:endParaRPr lang="es-US" sz="1100" b="1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PROGRAMA DE TRIBUNAL DE HONOR 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DIETAS TRIBUNAL DE HONOR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8,000,000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GASTOS DE OPERACIÓN TRIBUNAL DE HONOR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5,769,000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PUBLICACIONES  TRIBUNAL DE HONOR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    600,000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PROGRAMA TRIBUNAL DE HONOR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14,369,000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ctr" fontAlgn="b"/>
                      <a:endParaRPr lang="es-US" sz="1100" b="1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PROGRAMA DE TRIBUNAL ELECTORAL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GASTOS DE OPERACIÓN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8,000,000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DIETAS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3,390,000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ASESORÍAS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5,650,000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LOGISTICA VOTACIONES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7,232,000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PROGRAMA TRIBUNAL ELECTORAL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24,272,000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ctr" fontAlgn="b"/>
                      <a:endParaRPr lang="es-US" sz="1100" b="1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PROGRAMA DE INVERSIÓN EN ACTIVOS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EQUIPO TECNOLOGÍA DE INFORMACIÓN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45,500,000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LICENCIAS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33,180,000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PROYECTOS IT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33,850,000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ACTIVOS INSTITUCIONALES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  6,000,000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7549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PROGRAMA DE ACTIVOS e INVERSIÓN EN CAPITAL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118,530,000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ctr" fontAlgn="b"/>
                      <a:endParaRPr lang="es-US" sz="1100" b="1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PROGRAMA DE BENEFICIOS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PROGRAMA DE BENEFICIOS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20,000,000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PROGRAMA DE BENEFICIOS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20,000,000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endParaRPr lang="es-US" sz="1100" b="1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PROGRAMA DE COMISIONES DE TRABAJO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0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COMISIONES DE TRABAJO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11,500,000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rtl="0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PROGRAMA DE COMISIONES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      11,500,000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fontAlgn="b"/>
                      <a:endParaRPr lang="es-US" sz="1100" b="0" i="0" u="none" strike="noStrike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s-US" sz="1100" b="0" i="0" u="none" strike="noStrike" dirty="0">
                        <a:solidFill>
                          <a:srgbClr val="000000"/>
                        </a:solidFill>
                        <a:effectLst/>
                        <a:latin typeface="Arie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09">
                <a:tc>
                  <a:txBody>
                    <a:bodyPr/>
                    <a:lstStyle/>
                    <a:p>
                      <a:pPr algn="l" fontAlgn="b"/>
                      <a:r>
                        <a:rPr lang="es-US" sz="1100" b="1" i="0" u="none" strike="noStrike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TOTAL EGRESOS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US" sz="1100" b="1" i="0" u="dbl" strike="noStrike" dirty="0">
                          <a:solidFill>
                            <a:srgbClr val="000000"/>
                          </a:solidFill>
                          <a:effectLst/>
                          <a:latin typeface="Ariel"/>
                        </a:rPr>
                        <a:t> 1,581,807,280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74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2B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xmlns="" id="{2C2A5037-7F3D-9246-84E8-6212BD724C33}"/>
              </a:ext>
            </a:extLst>
          </p:cNvPr>
          <p:cNvSpPr/>
          <p:nvPr/>
        </p:nvSpPr>
        <p:spPr>
          <a:xfrm>
            <a:off x="0" y="3573016"/>
            <a:ext cx="12432704" cy="1329243"/>
          </a:xfrm>
          <a:prstGeom prst="rect">
            <a:avLst/>
          </a:prstGeom>
          <a:solidFill>
            <a:srgbClr val="B2C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4" name="Rectangle 15">
            <a:extLst>
              <a:ext uri="{FF2B5EF4-FFF2-40B4-BE49-F238E27FC236}">
                <a16:creationId xmlns:a16="http://schemas.microsoft.com/office/drawing/2014/main" xmlns="" id="{5735A6DF-299B-2342-844E-6751F4735A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3330" y="3822138"/>
            <a:ext cx="7326044" cy="83099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kumimoji="0" lang="es-ES" sz="4800" b="1" dirty="0">
                <a:solidFill>
                  <a:srgbClr val="005B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MUCHAS GRACIAS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="" xmlns:a16="http://schemas.microsoft.com/office/drawing/2014/main" id="{FA780985-F400-B645-BDAD-70C22CD469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1423" y="1764668"/>
            <a:ext cx="2649153" cy="949793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="" xmlns:a16="http://schemas.microsoft.com/office/drawing/2014/main" id="{EA737F62-4F4B-2A49-835A-AFE6ED0DAA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6052" y="1941114"/>
            <a:ext cx="2260600" cy="59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632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4463</TotalTime>
  <Words>1757</Words>
  <Application>Microsoft Office PowerPoint</Application>
  <PresentationFormat>Panorámica</PresentationFormat>
  <Paragraphs>436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Arial</vt:lpstr>
      <vt:lpstr>Ariel</vt:lpstr>
      <vt:lpstr>Calibri</vt:lpstr>
      <vt:lpstr>Calibri Light</vt:lpstr>
      <vt:lpstr>Roboto</vt:lpstr>
      <vt:lpstr>Tema de Office</vt:lpstr>
      <vt:lpstr>Presentación de PowerPoint</vt:lpstr>
      <vt:lpstr>Premisas de Ingresos 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Premisas de Egresos  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Campaña de Comunicación “Alto al Bullying”</dc:title>
  <dc:creator>Marco Ramirez Navarro</dc:creator>
  <cp:lastModifiedBy>Ivannia Coto Garro</cp:lastModifiedBy>
  <cp:revision>215</cp:revision>
  <dcterms:created xsi:type="dcterms:W3CDTF">2018-09-20T21:24:18Z</dcterms:created>
  <dcterms:modified xsi:type="dcterms:W3CDTF">2021-11-23T19:51:34Z</dcterms:modified>
</cp:coreProperties>
</file>