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61" r:id="rId5"/>
    <p:sldId id="262" r:id="rId6"/>
    <p:sldId id="260" r:id="rId7"/>
    <p:sldId id="259" r:id="rId8"/>
  </p:sldIdLst>
  <p:sldSz cx="12192000" cy="6858000"/>
  <p:notesSz cx="6858000" cy="9144000"/>
  <p:defaultTextStyle>
    <a:defPPr>
      <a:defRPr lang="es-419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E207F28-BDE1-4A57-BF1E-088E7B24BDE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419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97C70701-546B-4C73-94B0-EFB770D9060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419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E0F31A3-F211-48D9-B14C-A3CA15682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AA69B-900B-4625-8B16-0EF5CF856BC4}" type="datetimeFigureOut">
              <a:rPr lang="es-419" smtClean="0"/>
              <a:t>30/9/2021</a:t>
            </a:fld>
            <a:endParaRPr lang="es-419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F2DDAEC-2928-47DA-8220-4AEEA180C2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419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7763511-1E8A-4F93-9701-E622A6B22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A6B2B-E965-4DA3-86BD-9B469BCB7ABA}" type="slidenum">
              <a:rPr lang="es-419" smtClean="0"/>
              <a:t>‹Nº›</a:t>
            </a:fld>
            <a:endParaRPr lang="es-419"/>
          </a:p>
        </p:txBody>
      </p:sp>
    </p:spTree>
    <p:extLst>
      <p:ext uri="{BB962C8B-B14F-4D97-AF65-F5344CB8AC3E}">
        <p14:creationId xmlns:p14="http://schemas.microsoft.com/office/powerpoint/2010/main" val="21857792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60F8C6C-49B4-4A19-A660-A2F3BD7133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419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0632F07-86D9-451A-AB8F-A0AE0455A1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419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0FEEFEB-469E-4FA3-945D-680E18CA60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AA69B-900B-4625-8B16-0EF5CF856BC4}" type="datetimeFigureOut">
              <a:rPr lang="es-419" smtClean="0"/>
              <a:t>30/9/2021</a:t>
            </a:fld>
            <a:endParaRPr lang="es-419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1C3209B-D414-4B49-A7D0-2760404C8B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419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C729D79-D424-4D13-81E4-5AEF3F76D0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A6B2B-E965-4DA3-86BD-9B469BCB7ABA}" type="slidenum">
              <a:rPr lang="es-419" smtClean="0"/>
              <a:t>‹Nº›</a:t>
            </a:fld>
            <a:endParaRPr lang="es-419"/>
          </a:p>
        </p:txBody>
      </p:sp>
    </p:spTree>
    <p:extLst>
      <p:ext uri="{BB962C8B-B14F-4D97-AF65-F5344CB8AC3E}">
        <p14:creationId xmlns:p14="http://schemas.microsoft.com/office/powerpoint/2010/main" val="39859065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E3B266A-F569-4C1C-922A-C7A22B3C94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419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D1A16745-6160-43CD-A7B2-FCF3F3938B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D0B4841-0424-4D35-AC1C-4B7FD1F07C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AA69B-900B-4625-8B16-0EF5CF856BC4}" type="datetimeFigureOut">
              <a:rPr lang="es-419" smtClean="0"/>
              <a:t>30/9/2021</a:t>
            </a:fld>
            <a:endParaRPr lang="es-419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174B269-CF8E-4990-980A-A924AA4F5C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419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7684036-45CB-450B-B479-4E242121D6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A6B2B-E965-4DA3-86BD-9B469BCB7ABA}" type="slidenum">
              <a:rPr lang="es-419" smtClean="0"/>
              <a:t>‹Nº›</a:t>
            </a:fld>
            <a:endParaRPr lang="es-419"/>
          </a:p>
        </p:txBody>
      </p:sp>
    </p:spTree>
    <p:extLst>
      <p:ext uri="{BB962C8B-B14F-4D97-AF65-F5344CB8AC3E}">
        <p14:creationId xmlns:p14="http://schemas.microsoft.com/office/powerpoint/2010/main" val="35098924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4381694-BEE7-4D35-AD35-C90E933E17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419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7A8848C-A648-4FD1-9E98-ED26064C759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419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666ADAEB-FA53-474F-B2AC-5E3B0C453AE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419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D67361B-612B-4853-94D1-50DD0E51A4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AA69B-900B-4625-8B16-0EF5CF856BC4}" type="datetimeFigureOut">
              <a:rPr lang="es-419" smtClean="0"/>
              <a:t>30/9/2021</a:t>
            </a:fld>
            <a:endParaRPr lang="es-419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A2D6ABA-4EDF-47F2-BDF1-9A22F10319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419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43885A85-7BBA-4DD4-9F0E-3E2A78E5B8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A6B2B-E965-4DA3-86BD-9B469BCB7ABA}" type="slidenum">
              <a:rPr lang="es-419" smtClean="0"/>
              <a:t>‹Nº›</a:t>
            </a:fld>
            <a:endParaRPr lang="es-419"/>
          </a:p>
        </p:txBody>
      </p:sp>
    </p:spTree>
    <p:extLst>
      <p:ext uri="{BB962C8B-B14F-4D97-AF65-F5344CB8AC3E}">
        <p14:creationId xmlns:p14="http://schemas.microsoft.com/office/powerpoint/2010/main" val="3973340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61EFC5D-4991-4FCF-803D-89D11096F9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419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F7F548C-3510-41BD-BBB9-FDF61E731C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C4349359-A917-4CB7-9C7A-D33BBF941D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419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F6D6B12B-FD87-4EDE-AE5A-7CCD8517C87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665DE8EF-A4D3-470B-87BC-BE46553FDA6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419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5F782726-69AA-4DCA-980F-1F56C90820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AA69B-900B-4625-8B16-0EF5CF856BC4}" type="datetimeFigureOut">
              <a:rPr lang="es-419" smtClean="0"/>
              <a:t>30/9/2021</a:t>
            </a:fld>
            <a:endParaRPr lang="es-419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4B49EAC7-2F88-4D36-88A8-D208594E04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419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01EC9E2B-CE1A-4A84-BE81-2F4B82BDDF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A6B2B-E965-4DA3-86BD-9B469BCB7ABA}" type="slidenum">
              <a:rPr lang="es-419" smtClean="0"/>
              <a:t>‹Nº›</a:t>
            </a:fld>
            <a:endParaRPr lang="es-419"/>
          </a:p>
        </p:txBody>
      </p:sp>
    </p:spTree>
    <p:extLst>
      <p:ext uri="{BB962C8B-B14F-4D97-AF65-F5344CB8AC3E}">
        <p14:creationId xmlns:p14="http://schemas.microsoft.com/office/powerpoint/2010/main" val="6358857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A79F9C1-1C70-4FCA-82D6-07BAF39C8B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419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1CB5974E-85E8-4DE8-A3C6-67F84EE0CF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AA69B-900B-4625-8B16-0EF5CF856BC4}" type="datetimeFigureOut">
              <a:rPr lang="es-419" smtClean="0"/>
              <a:t>30/9/2021</a:t>
            </a:fld>
            <a:endParaRPr lang="es-419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5B75E6CE-AD28-49AF-8FC4-4996D5B174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419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38BCF635-D989-4116-BFE3-DB141D2C58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A6B2B-E965-4DA3-86BD-9B469BCB7ABA}" type="slidenum">
              <a:rPr lang="es-419" smtClean="0"/>
              <a:t>‹Nº›</a:t>
            </a:fld>
            <a:endParaRPr lang="es-419"/>
          </a:p>
        </p:txBody>
      </p:sp>
    </p:spTree>
    <p:extLst>
      <p:ext uri="{BB962C8B-B14F-4D97-AF65-F5344CB8AC3E}">
        <p14:creationId xmlns:p14="http://schemas.microsoft.com/office/powerpoint/2010/main" val="1893352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4EF3D85B-D323-4F89-9E72-72E2909C35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AA69B-900B-4625-8B16-0EF5CF856BC4}" type="datetimeFigureOut">
              <a:rPr lang="es-419" smtClean="0"/>
              <a:t>30/9/2021</a:t>
            </a:fld>
            <a:endParaRPr lang="es-419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7DAA033F-EACF-403A-8F70-A27ADA08B9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419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31189548-4E5E-42CF-B468-334137C250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A6B2B-E965-4DA3-86BD-9B469BCB7ABA}" type="slidenum">
              <a:rPr lang="es-419" smtClean="0"/>
              <a:t>‹Nº›</a:t>
            </a:fld>
            <a:endParaRPr lang="es-419"/>
          </a:p>
        </p:txBody>
      </p:sp>
    </p:spTree>
    <p:extLst>
      <p:ext uri="{BB962C8B-B14F-4D97-AF65-F5344CB8AC3E}">
        <p14:creationId xmlns:p14="http://schemas.microsoft.com/office/powerpoint/2010/main" val="7635781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712FFC5-956B-46CB-8E87-97D436F2D9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419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B4766B6-1E2E-4B87-BE0E-C07B1B7E8C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419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9F031237-7961-4752-B896-07E98387522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40F1ECC-9D30-4F11-A2F6-374A977FB1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AA69B-900B-4625-8B16-0EF5CF856BC4}" type="datetimeFigureOut">
              <a:rPr lang="es-419" smtClean="0"/>
              <a:t>30/9/2021</a:t>
            </a:fld>
            <a:endParaRPr lang="es-419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271E016D-19A7-468D-A625-EA4AD3F2AC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419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040F9E9C-93CE-4BB9-AAA0-5CCE6BB60B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A6B2B-E965-4DA3-86BD-9B469BCB7ABA}" type="slidenum">
              <a:rPr lang="es-419" smtClean="0"/>
              <a:t>‹Nº›</a:t>
            </a:fld>
            <a:endParaRPr lang="es-419"/>
          </a:p>
        </p:txBody>
      </p:sp>
    </p:spTree>
    <p:extLst>
      <p:ext uri="{BB962C8B-B14F-4D97-AF65-F5344CB8AC3E}">
        <p14:creationId xmlns:p14="http://schemas.microsoft.com/office/powerpoint/2010/main" val="40872086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83237D8-A7AD-4053-8AFA-AD83020A67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419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A76B4CDD-1AE4-45AF-85C3-EAAE7BDC18D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419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EE9EAE79-6A10-47C0-ABBD-42160106015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1B1D19B-B323-4342-A912-2BF8D05326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AA69B-900B-4625-8B16-0EF5CF856BC4}" type="datetimeFigureOut">
              <a:rPr lang="es-419" smtClean="0"/>
              <a:t>30/9/2021</a:t>
            </a:fld>
            <a:endParaRPr lang="es-419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866F84A-D570-47FC-A132-5F1A314855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419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8FD90F7C-23B8-4F81-B72D-8E43445D1D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A6B2B-E965-4DA3-86BD-9B469BCB7ABA}" type="slidenum">
              <a:rPr lang="es-419" smtClean="0"/>
              <a:t>‹Nº›</a:t>
            </a:fld>
            <a:endParaRPr lang="es-419"/>
          </a:p>
        </p:txBody>
      </p:sp>
    </p:spTree>
    <p:extLst>
      <p:ext uri="{BB962C8B-B14F-4D97-AF65-F5344CB8AC3E}">
        <p14:creationId xmlns:p14="http://schemas.microsoft.com/office/powerpoint/2010/main" val="7832943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F10AA6A-48E0-4C4C-A810-16EACF3190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419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D435A13B-66DF-4376-8BC7-17937BAAE5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419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92C0463-323A-4A55-A033-FA1BD81EAD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AA69B-900B-4625-8B16-0EF5CF856BC4}" type="datetimeFigureOut">
              <a:rPr lang="es-419" smtClean="0"/>
              <a:t>30/9/2021</a:t>
            </a:fld>
            <a:endParaRPr lang="es-419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690D349-5C92-4B01-BBFC-92941A1B8B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419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EB44B54-76AE-42F3-8AC2-CBC2E9A457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A6B2B-E965-4DA3-86BD-9B469BCB7ABA}" type="slidenum">
              <a:rPr lang="es-419" smtClean="0"/>
              <a:t>‹Nº›</a:t>
            </a:fld>
            <a:endParaRPr lang="es-419"/>
          </a:p>
        </p:txBody>
      </p:sp>
    </p:spTree>
    <p:extLst>
      <p:ext uri="{BB962C8B-B14F-4D97-AF65-F5344CB8AC3E}">
        <p14:creationId xmlns:p14="http://schemas.microsoft.com/office/powerpoint/2010/main" val="18513488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C5B24015-3AA1-4E08-906C-916D88C2E9D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419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EF97E66-A808-41B5-936C-125DBA70A34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419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46FA159-1BB7-470E-99B6-8BBC15C2E2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AA69B-900B-4625-8B16-0EF5CF856BC4}" type="datetimeFigureOut">
              <a:rPr lang="es-419" smtClean="0"/>
              <a:t>30/9/2021</a:t>
            </a:fld>
            <a:endParaRPr lang="es-419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A8710E3-9942-41EA-A816-26AD6FC278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419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80D4C1C-224D-4FFF-A291-DB6A02F716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A6B2B-E965-4DA3-86BD-9B469BCB7ABA}" type="slidenum">
              <a:rPr lang="es-419" smtClean="0"/>
              <a:t>‹Nº›</a:t>
            </a:fld>
            <a:endParaRPr lang="es-419"/>
          </a:p>
        </p:txBody>
      </p:sp>
    </p:spTree>
    <p:extLst>
      <p:ext uri="{BB962C8B-B14F-4D97-AF65-F5344CB8AC3E}">
        <p14:creationId xmlns:p14="http://schemas.microsoft.com/office/powerpoint/2010/main" val="16977349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76CE0DD7-5357-40E3-B924-BEA06AED08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419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9B18C58-27B3-4C5F-98F5-9F5BBA6346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419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494443E-E46E-49CF-86B2-905D3BAA1CC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1AA69B-900B-4625-8B16-0EF5CF856BC4}" type="datetimeFigureOut">
              <a:rPr lang="es-419" smtClean="0"/>
              <a:t>30/9/2021</a:t>
            </a:fld>
            <a:endParaRPr lang="es-419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A908F31-1224-45D9-8CE3-9E3154A6F16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419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5350AE4-4ABA-46C4-8128-BA758A16D2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8A6B2B-E965-4DA3-86BD-9B469BCB7ABA}" type="slidenum">
              <a:rPr lang="es-419" smtClean="0"/>
              <a:t>‹Nº›</a:t>
            </a:fld>
            <a:endParaRPr lang="es-419"/>
          </a:p>
        </p:txBody>
      </p:sp>
    </p:spTree>
    <p:extLst>
      <p:ext uri="{BB962C8B-B14F-4D97-AF65-F5344CB8AC3E}">
        <p14:creationId xmlns:p14="http://schemas.microsoft.com/office/powerpoint/2010/main" val="808931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419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E243B94-06EA-425A-A160-87518AC159B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ES" dirty="0"/>
              <a:t>Cápsulas informativas</a:t>
            </a:r>
            <a:endParaRPr lang="es-419" dirty="0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6B412747-CC8E-40FD-A5A5-D1909DC6317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s-ES" dirty="0"/>
              <a:t>Cambios en el nuevo modelo de EIMPPA</a:t>
            </a:r>
          </a:p>
          <a:p>
            <a:endParaRPr lang="es-ES" dirty="0"/>
          </a:p>
          <a:p>
            <a:endParaRPr lang="es-ES" dirty="0"/>
          </a:p>
          <a:p>
            <a:r>
              <a:rPr lang="es-ES" dirty="0"/>
              <a:t>Setiembre, 2021</a:t>
            </a:r>
            <a:endParaRPr lang="es-419" dirty="0"/>
          </a:p>
        </p:txBody>
      </p:sp>
    </p:spTree>
    <p:extLst>
      <p:ext uri="{BB962C8B-B14F-4D97-AF65-F5344CB8AC3E}">
        <p14:creationId xmlns:p14="http://schemas.microsoft.com/office/powerpoint/2010/main" val="42167002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A1B1E6B-2DBA-42D7-A849-384ADFD6AF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1. Guías y recomendaciones durante el proceso de evaluación</a:t>
            </a:r>
            <a:endParaRPr lang="es-419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9E338DD-DECC-44E3-82A2-7AC9D42D45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780045"/>
          </a:xfrm>
        </p:spPr>
        <p:txBody>
          <a:bodyPr/>
          <a:lstStyle/>
          <a:p>
            <a:pPr algn="just"/>
            <a:r>
              <a:rPr lang="es-ES" dirty="0"/>
              <a:t>El nuevo modelo de evaluación establece las siguientes guías y recomendaciones para desarrollar durante el proceso de evaluación:</a:t>
            </a:r>
          </a:p>
          <a:p>
            <a:pPr lvl="1" algn="just"/>
            <a:r>
              <a:rPr lang="es-419" dirty="0"/>
              <a:t>Guía de entrevista semiestructurada para la EIMPPA (Saborío y Miranda, 2021, p. 133-149)</a:t>
            </a:r>
          </a:p>
          <a:p>
            <a:pPr lvl="1" algn="just"/>
            <a:r>
              <a:rPr lang="es-419" dirty="0"/>
              <a:t>Guía de observación conductual y examen mental para la EIMPPA  (Saborío y Miranda, 2021, p. 150-152)</a:t>
            </a:r>
          </a:p>
          <a:p>
            <a:pPr lvl="1" algn="just"/>
            <a:r>
              <a:rPr lang="es-419" dirty="0"/>
              <a:t>Cuadro de doble entrada para la integración de datos (según criterios de riesgo y fuentes de información (Saborío y Miranda, 2021, p. 173-174)</a:t>
            </a:r>
          </a:p>
          <a:p>
            <a:pPr lvl="1" algn="just"/>
            <a:r>
              <a:rPr lang="es-419" dirty="0"/>
              <a:t>Instrumentos de evaluación psicométrica recomendados para su inclusión en la EIMPPA (Saborío y Miranda, 2021, p. 180-186)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35C58079-C898-4F55-90D0-A73B5E5CE999}"/>
              </a:ext>
            </a:extLst>
          </p:cNvPr>
          <p:cNvSpPr txBox="1"/>
          <p:nvPr/>
        </p:nvSpPr>
        <p:spPr>
          <a:xfrm>
            <a:off x="225287" y="5936283"/>
            <a:ext cx="115028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419" sz="1600" dirty="0"/>
              <a:t>Referencia: Saborío, C. y Miranda, J. C. (2021). </a:t>
            </a:r>
            <a:r>
              <a:rPr lang="es-419" sz="1600" i="1" dirty="0"/>
              <a:t>Manual orientativo del proceso de evaluación psicológica de idoneidad mental para portar y poseer armas fuego y laborar en seguridad privada. </a:t>
            </a:r>
            <a:r>
              <a:rPr lang="es-419" sz="1600" dirty="0"/>
              <a:t>Colegio de Profesionales en Psicología de Costa Rica.</a:t>
            </a:r>
          </a:p>
        </p:txBody>
      </p:sp>
    </p:spTree>
    <p:extLst>
      <p:ext uri="{BB962C8B-B14F-4D97-AF65-F5344CB8AC3E}">
        <p14:creationId xmlns:p14="http://schemas.microsoft.com/office/powerpoint/2010/main" val="2491578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9B77CAA-125B-499F-AC9D-8131FD75F4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2. Nuevos criterios de riesgo</a:t>
            </a:r>
            <a:endParaRPr lang="es-419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FB47B3B-2515-4CED-8AAF-8F31A7F3B3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4178" y="1587086"/>
            <a:ext cx="6705599" cy="4999244"/>
          </a:xfrm>
        </p:spPr>
        <p:txBody>
          <a:bodyPr>
            <a:normAutofit/>
          </a:bodyPr>
          <a:lstStyle/>
          <a:p>
            <a:pPr algn="just"/>
            <a:r>
              <a:rPr lang="es-ES" dirty="0"/>
              <a:t>El nuevo modelo de evaluación integra 18 nuevos criterios de riesgo que deberán valorarse según el procedimiento definido en el manual orientativo:</a:t>
            </a:r>
          </a:p>
          <a:p>
            <a:pPr lvl="1" algn="just"/>
            <a:r>
              <a:rPr lang="es-ES" i="1" dirty="0"/>
              <a:t>16 </a:t>
            </a:r>
            <a:r>
              <a:rPr lang="es-419" i="1" dirty="0"/>
              <a:t>Factores de Riesgo de Violencia en Portación de Armas (FRVPA)</a:t>
            </a:r>
          </a:p>
          <a:p>
            <a:pPr lvl="1" algn="just"/>
            <a:r>
              <a:rPr lang="es-419" i="1" dirty="0"/>
              <a:t>2 Factores de Riesgo de Violencia en Portación de Armas y para Laborar en Seguridad Privada (FRVPA+LSP)</a:t>
            </a:r>
          </a:p>
          <a:p>
            <a:pPr algn="just"/>
            <a:r>
              <a:rPr lang="es-419" dirty="0"/>
              <a:t>Deben valorarse según (Saborío y Miranda, 2021, p. 153-155):</a:t>
            </a:r>
            <a:endParaRPr lang="es-ES" dirty="0"/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EEF0981E-36EB-4EA1-9F10-592C2A017D6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51290"/>
          <a:stretch/>
        </p:blipFill>
        <p:spPr>
          <a:xfrm>
            <a:off x="8214899" y="1341852"/>
            <a:ext cx="3502923" cy="2705100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8E69CFB8-8802-40C9-A8E5-F7235542F51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2764"/>
          <a:stretch/>
        </p:blipFill>
        <p:spPr>
          <a:xfrm>
            <a:off x="8214899" y="3788466"/>
            <a:ext cx="3396903" cy="2705100"/>
          </a:xfrm>
          <a:prstGeom prst="rect">
            <a:avLst/>
          </a:prstGeom>
        </p:spPr>
      </p:pic>
      <p:sp>
        <p:nvSpPr>
          <p:cNvPr id="9" name="Abrir llave 8">
            <a:extLst>
              <a:ext uri="{FF2B5EF4-FFF2-40B4-BE49-F238E27FC236}">
                <a16:creationId xmlns:a16="http://schemas.microsoft.com/office/drawing/2014/main" id="{E10134BC-8EA0-43F5-BFE5-B2F45905E56C}"/>
              </a:ext>
            </a:extLst>
          </p:cNvPr>
          <p:cNvSpPr/>
          <p:nvPr/>
        </p:nvSpPr>
        <p:spPr>
          <a:xfrm>
            <a:off x="7646504" y="1205948"/>
            <a:ext cx="568395" cy="5512904"/>
          </a:xfrm>
          <a:prstGeom prst="leftBrace">
            <a:avLst>
              <a:gd name="adj1" fmla="val 8333"/>
              <a:gd name="adj2" fmla="val 74279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419"/>
          </a:p>
        </p:txBody>
      </p:sp>
    </p:spTree>
    <p:extLst>
      <p:ext uri="{BB962C8B-B14F-4D97-AF65-F5344CB8AC3E}">
        <p14:creationId xmlns:p14="http://schemas.microsoft.com/office/powerpoint/2010/main" val="19294506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a 4">
            <a:extLst>
              <a:ext uri="{FF2B5EF4-FFF2-40B4-BE49-F238E27FC236}">
                <a16:creationId xmlns:a16="http://schemas.microsoft.com/office/drawing/2014/main" id="{48D4ACF6-4D95-474F-B2F5-FC0EA6F2D1E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0141237"/>
              </p:ext>
            </p:extLst>
          </p:nvPr>
        </p:nvGraphicFramePr>
        <p:xfrm>
          <a:off x="291548" y="350520"/>
          <a:ext cx="11608904" cy="61569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472069">
                  <a:extLst>
                    <a:ext uri="{9D8B030D-6E8A-4147-A177-3AD203B41FA5}">
                      <a16:colId xmlns:a16="http://schemas.microsoft.com/office/drawing/2014/main" val="2615215836"/>
                    </a:ext>
                  </a:extLst>
                </a:gridCol>
                <a:gridCol w="3604592">
                  <a:extLst>
                    <a:ext uri="{9D8B030D-6E8A-4147-A177-3AD203B41FA5}">
                      <a16:colId xmlns:a16="http://schemas.microsoft.com/office/drawing/2014/main" val="1189484985"/>
                    </a:ext>
                  </a:extLst>
                </a:gridCol>
                <a:gridCol w="4532243">
                  <a:extLst>
                    <a:ext uri="{9D8B030D-6E8A-4147-A177-3AD203B41FA5}">
                      <a16:colId xmlns:a16="http://schemas.microsoft.com/office/drawing/2014/main" val="1004257271"/>
                    </a:ext>
                  </a:extLst>
                </a:gridCol>
              </a:tblGrid>
              <a:tr h="212035">
                <a:tc gridSpan="2">
                  <a:txBody>
                    <a:bodyPr/>
                    <a:lstStyle/>
                    <a:p>
                      <a:pPr algn="ctr"/>
                      <a:r>
                        <a:rPr lang="es-ES" sz="1400" b="1" dirty="0"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Criterios de riesgo para portación de armas:</a:t>
                      </a:r>
                      <a:endParaRPr lang="es-419" sz="1400" b="1" dirty="0">
                        <a:latin typeface="Roboto" panose="02000000000000000000" pitchFamily="2" charset="0"/>
                        <a:ea typeface="Roboto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s-419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b="1" dirty="0"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Criterios de riesgo para seguridad:</a:t>
                      </a:r>
                      <a:endParaRPr lang="es-419" sz="1400" b="1" dirty="0">
                        <a:latin typeface="Roboto" panose="02000000000000000000" pitchFamily="2" charset="0"/>
                        <a:ea typeface="Roboto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9150197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/>
                      <a:r>
                        <a:rPr lang="es-419" sz="1400" dirty="0"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FRVPA1. Antecedentes graves de manifestaciones de psicopatología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s-419" sz="1400" dirty="0"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FRVPA9. Dificultades para enfrentar situaciones estresantes</a:t>
                      </a: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s-419" sz="1400" dirty="0"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FRVPA17. Rasgos de personalidad predictores de desempeño funcional en labores de seguridad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25162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just"/>
                      <a:r>
                        <a:rPr lang="es-419" sz="1400" dirty="0"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FRVPA2. Historia de problemas graves asociados con rasgos de personalidad desadaptativos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s-419" sz="1400" dirty="0"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FRVPA10. Historia de violencia previa</a:t>
                      </a: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s-419" sz="1400" dirty="0"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FRVPA18. Estrés organizacional actual en el contexto de la seguridad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5781213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just"/>
                      <a:r>
                        <a:rPr lang="es-419" sz="1400" dirty="0"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FRVPA3. Rasgos desadaptativos de personalidad antisocial, psicopática o disocial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s-419" sz="1400" dirty="0"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FRVPA11. Historia de problemas asociados con actitudes violentas</a:t>
                      </a: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s-419" sz="1400" dirty="0">
                        <a:latin typeface="Roboto" panose="02000000000000000000" pitchFamily="2" charset="0"/>
                        <a:ea typeface="Roboto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7168694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just"/>
                      <a:r>
                        <a:rPr lang="es-419" sz="1400" dirty="0"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FRVPA4. Antecedentes de problemas con el consumo, abuso o dependencia de sustancias (alcohol, drogas ilícitas o lícitas)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s-419" sz="1400" dirty="0"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FRVPA12. Historia de problemas asociados con conductas antisociales</a:t>
                      </a: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419" sz="1400" dirty="0">
                        <a:latin typeface="Roboto" panose="02000000000000000000" pitchFamily="2" charset="0"/>
                        <a:ea typeface="Roboto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3695882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just"/>
                      <a:r>
                        <a:rPr lang="es-419" sz="1400" dirty="0"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FRVPA5. Historia de experiencias y sucesos por victimización, traumáticos o adversos a lo largo de la vida.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s-419" sz="1400" dirty="0"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FRVPA13. Problemas actuales graves relacionados con ideas o intentos de realizar comportamientos violentos</a:t>
                      </a: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s-419" sz="1400" dirty="0">
                        <a:latin typeface="Roboto" panose="02000000000000000000" pitchFamily="2" charset="0"/>
                        <a:ea typeface="Roboto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5989529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just"/>
                      <a:r>
                        <a:rPr lang="es-419" sz="1400" dirty="0"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FRVPA6. Déficit en el funcionamiento ejecutivo y/o adaptativo.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s-419" sz="1400" dirty="0"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FRVPA14. Historia de problemas graves para establecer y mantener relaciones personales estables</a:t>
                      </a: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419" sz="1400" dirty="0">
                        <a:latin typeface="Roboto" panose="02000000000000000000" pitchFamily="2" charset="0"/>
                        <a:ea typeface="Roboto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9310952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just"/>
                      <a:r>
                        <a:rPr lang="es-419" sz="1400" dirty="0"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FRVPA7. Presencia actual o reciente de síntomas de psicopatología grave.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s-419" sz="1400" dirty="0"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FRVPA15. Historia de problemas graves en contexto formativo o laboral</a:t>
                      </a: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s-419" sz="1400" dirty="0">
                        <a:latin typeface="Roboto" panose="02000000000000000000" pitchFamily="2" charset="0"/>
                        <a:ea typeface="Roboto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560083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just"/>
                      <a:r>
                        <a:rPr lang="es-419" sz="1400" dirty="0"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FRVPA8. Problemas actuales graves para la auto regulación o problemas recientes de inestabilidad emocional, cognitiva o conductual.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s-419" sz="1400" dirty="0"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FRVPA16. Historia de problemas con el uso del arma de fuego</a:t>
                      </a: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419" sz="1400" dirty="0">
                        <a:latin typeface="Roboto" panose="02000000000000000000" pitchFamily="2" charset="0"/>
                        <a:ea typeface="Roboto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034376179"/>
                  </a:ext>
                </a:extLst>
              </a:tr>
            </a:tbl>
          </a:graphicData>
        </a:graphic>
      </p:graphicFrame>
      <p:sp>
        <p:nvSpPr>
          <p:cNvPr id="9" name="CuadroTexto 8">
            <a:extLst>
              <a:ext uri="{FF2B5EF4-FFF2-40B4-BE49-F238E27FC236}">
                <a16:creationId xmlns:a16="http://schemas.microsoft.com/office/drawing/2014/main" id="{42501AA3-E164-4217-88F4-60D36DD075E9}"/>
              </a:ext>
            </a:extLst>
          </p:cNvPr>
          <p:cNvSpPr txBox="1"/>
          <p:nvPr/>
        </p:nvSpPr>
        <p:spPr>
          <a:xfrm>
            <a:off x="7566990" y="4743587"/>
            <a:ext cx="410817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419" sz="1600" dirty="0"/>
              <a:t>Referencia: Saborío, C. y Miranda, J. C. (2021). </a:t>
            </a:r>
            <a:r>
              <a:rPr lang="es-419" sz="1600" i="1" dirty="0"/>
              <a:t>Manual orientativo del proceso de evaluación psicológica de idoneidad mental para portar y poseer armas fuego y laborar en seguridad privada. </a:t>
            </a:r>
            <a:r>
              <a:rPr lang="es-419" sz="1600" dirty="0"/>
              <a:t>Colegio de Profesionales en Psicología de Costa Rica.</a:t>
            </a:r>
          </a:p>
        </p:txBody>
      </p:sp>
    </p:spTree>
    <p:extLst>
      <p:ext uri="{BB962C8B-B14F-4D97-AF65-F5344CB8AC3E}">
        <p14:creationId xmlns:p14="http://schemas.microsoft.com/office/powerpoint/2010/main" val="34866992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A1B1E6B-2DBA-42D7-A849-384ADFD6AF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3. Formulación del caso</a:t>
            </a:r>
            <a:endParaRPr lang="es-419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9E338DD-DECC-44E3-82A2-7AC9D42D45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87086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es-ES" dirty="0">
                <a:latin typeface="Roboto" panose="02000000000000000000" pitchFamily="2" charset="0"/>
                <a:ea typeface="Roboto" panose="02000000000000000000" pitchFamily="2" charset="0"/>
              </a:rPr>
              <a:t>Posterior al proceso de análisis e integración de las fuentes de información según los criterios de riesgo, así como la categorización de estos según presencia y relevancia, es necesario proceder con la formulación del caso.</a:t>
            </a:r>
          </a:p>
          <a:p>
            <a:pPr algn="just"/>
            <a:r>
              <a:rPr lang="es-ES" dirty="0">
                <a:latin typeface="Roboto" panose="02000000000000000000" pitchFamily="2" charset="0"/>
                <a:ea typeface="Roboto" panose="02000000000000000000" pitchFamily="2" charset="0"/>
              </a:rPr>
              <a:t>La formulación del caso se vincula con una síntesis sobre “</a:t>
            </a:r>
            <a:r>
              <a:rPr lang="es-419" b="0" i="1" u="none" strike="noStrike" baseline="0" dirty="0">
                <a:latin typeface="Roboto" panose="02000000000000000000" pitchFamily="2" charset="0"/>
                <a:ea typeface="Roboto" panose="02000000000000000000" pitchFamily="2" charset="0"/>
              </a:rPr>
              <a:t>cómo se manifiestan </a:t>
            </a:r>
            <a:r>
              <a:rPr lang="es-419" b="0" i="0" u="none" strike="noStrike" baseline="0" dirty="0">
                <a:latin typeface="Roboto" panose="02000000000000000000" pitchFamily="2" charset="0"/>
                <a:ea typeface="Roboto" panose="02000000000000000000" pitchFamily="2" charset="0"/>
              </a:rPr>
              <a:t>en cada persona evaluada los factores y </a:t>
            </a:r>
            <a:r>
              <a:rPr lang="es-419" b="0" i="1" u="none" strike="noStrike" baseline="0" dirty="0">
                <a:latin typeface="Roboto" panose="02000000000000000000" pitchFamily="2" charset="0"/>
                <a:ea typeface="Roboto" panose="02000000000000000000" pitchFamily="2" charset="0"/>
              </a:rPr>
              <a:t>cómo inciden en el riesgo de violencia </a:t>
            </a:r>
            <a:r>
              <a:rPr lang="es-419" b="0" i="0" u="none" strike="noStrike" baseline="0" dirty="0">
                <a:latin typeface="Roboto" panose="02000000000000000000" pitchFamily="2" charset="0"/>
                <a:ea typeface="Roboto" panose="02000000000000000000" pitchFamily="2" charset="0"/>
              </a:rPr>
              <a:t>al integrar tanto el razonamiento </a:t>
            </a:r>
            <a:r>
              <a:rPr lang="es-419" b="0" i="1" u="none" strike="noStrike" baseline="0" dirty="0" err="1">
                <a:latin typeface="Roboto" panose="02000000000000000000" pitchFamily="2" charset="0"/>
                <a:ea typeface="Roboto" panose="02000000000000000000" pitchFamily="2" charset="0"/>
              </a:rPr>
              <a:t>nomotético</a:t>
            </a:r>
            <a:r>
              <a:rPr lang="es-419" b="0" i="0" u="none" strike="noStrike" baseline="0" dirty="0" err="1">
                <a:latin typeface="Roboto" panose="02000000000000000000" pitchFamily="2" charset="0"/>
                <a:ea typeface="Roboto" panose="02000000000000000000" pitchFamily="2" charset="0"/>
              </a:rPr>
              <a:t>como</a:t>
            </a:r>
            <a:r>
              <a:rPr lang="es-419" b="0" i="0" u="none" strike="noStrike" baseline="0" dirty="0">
                <a:latin typeface="Roboto" panose="02000000000000000000" pitchFamily="2" charset="0"/>
                <a:ea typeface="Roboto" panose="02000000000000000000" pitchFamily="2" charset="0"/>
              </a:rPr>
              <a:t> el </a:t>
            </a:r>
            <a:r>
              <a:rPr lang="es-419" b="0" i="1" u="none" strike="noStrike" baseline="0" dirty="0">
                <a:latin typeface="Roboto" panose="02000000000000000000" pitchFamily="2" charset="0"/>
                <a:ea typeface="Roboto" panose="02000000000000000000" pitchFamily="2" charset="0"/>
              </a:rPr>
              <a:t>ideográfico</a:t>
            </a:r>
            <a:r>
              <a:rPr lang="es-419" b="0" i="0" u="none" strike="noStrike" baseline="0" dirty="0">
                <a:latin typeface="Roboto" panose="02000000000000000000" pitchFamily="2" charset="0"/>
                <a:ea typeface="Roboto" panose="02000000000000000000" pitchFamily="2" charset="0"/>
              </a:rPr>
              <a:t>.” (Saborío y Miranda, 2021, p. 111)</a:t>
            </a:r>
          </a:p>
          <a:p>
            <a:pPr algn="just"/>
            <a:r>
              <a:rPr lang="es-419" dirty="0">
                <a:latin typeface="Roboto" panose="02000000000000000000" pitchFamily="2" charset="0"/>
                <a:ea typeface="Roboto" panose="02000000000000000000" pitchFamily="2" charset="0"/>
              </a:rPr>
              <a:t>Debe obtenerse la suficiente información para contestar la pregunta </a:t>
            </a:r>
            <a:r>
              <a:rPr lang="es-419" dirty="0" err="1">
                <a:latin typeface="Roboto" panose="02000000000000000000" pitchFamily="2" charset="0"/>
                <a:ea typeface="Roboto" panose="02000000000000000000" pitchFamily="2" charset="0"/>
              </a:rPr>
              <a:t>psicolegal</a:t>
            </a:r>
            <a:r>
              <a:rPr lang="es-419" dirty="0">
                <a:latin typeface="Roboto" panose="02000000000000000000" pitchFamily="2" charset="0"/>
                <a:ea typeface="Roboto" panose="02000000000000000000" pitchFamily="2" charset="0"/>
              </a:rPr>
              <a:t>:</a:t>
            </a:r>
          </a:p>
          <a:p>
            <a:pPr lvl="1" algn="just"/>
            <a:r>
              <a:rPr lang="es-419" dirty="0">
                <a:latin typeface="Roboto" panose="02000000000000000000" pitchFamily="2" charset="0"/>
                <a:ea typeface="Roboto" panose="02000000000000000000" pitchFamily="2" charset="0"/>
              </a:rPr>
              <a:t>¿Es apta la persona en este momento para portar o poseer armas de fuego?</a:t>
            </a:r>
          </a:p>
          <a:p>
            <a:pPr lvl="1" algn="just"/>
            <a:r>
              <a:rPr lang="es-419" dirty="0">
                <a:latin typeface="Roboto" panose="02000000000000000000" pitchFamily="2" charset="0"/>
                <a:ea typeface="Roboto" panose="02000000000000000000" pitchFamily="2" charset="0"/>
              </a:rPr>
              <a:t>¿Es apta la persona en este momento para laborar en seguridad privada?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3B1372DC-17D8-4D09-9D93-D7113166026C}"/>
              </a:ext>
            </a:extLst>
          </p:cNvPr>
          <p:cNvSpPr txBox="1"/>
          <p:nvPr/>
        </p:nvSpPr>
        <p:spPr>
          <a:xfrm>
            <a:off x="225287" y="5936283"/>
            <a:ext cx="115028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419" sz="1600" dirty="0"/>
              <a:t>Referencia: Saborío, C. y Miranda, J. C. (2021). </a:t>
            </a:r>
            <a:r>
              <a:rPr lang="es-419" sz="1600" i="1" dirty="0"/>
              <a:t>Manual orientativo del proceso de evaluación psicológica de idoneidad mental para portar y poseer armas fuego y laborar en seguridad privada. </a:t>
            </a:r>
            <a:r>
              <a:rPr lang="es-419" sz="1600" dirty="0"/>
              <a:t>Colegio de Profesionales en Psicología de Costa Rica.</a:t>
            </a:r>
          </a:p>
        </p:txBody>
      </p:sp>
    </p:spTree>
    <p:extLst>
      <p:ext uri="{BB962C8B-B14F-4D97-AF65-F5344CB8AC3E}">
        <p14:creationId xmlns:p14="http://schemas.microsoft.com/office/powerpoint/2010/main" val="7577229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A1B1E6B-2DBA-42D7-A849-384ADFD6AF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just"/>
            <a:r>
              <a:rPr lang="es-ES" dirty="0"/>
              <a:t>4. Nuevo formato de consentimiento informado</a:t>
            </a:r>
            <a:endParaRPr lang="es-419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9E338DD-DECC-44E3-82A2-7AC9D42D45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667250"/>
          </a:xfrm>
        </p:spPr>
        <p:txBody>
          <a:bodyPr>
            <a:normAutofit/>
          </a:bodyPr>
          <a:lstStyle/>
          <a:p>
            <a:r>
              <a:rPr lang="es-ES" dirty="0">
                <a:latin typeface="Roboto" panose="02000000000000000000" pitchFamily="2" charset="0"/>
                <a:ea typeface="Roboto" panose="02000000000000000000" pitchFamily="2" charset="0"/>
              </a:rPr>
              <a:t>Entre los cambios realizados al consentimiento informado se encuentran: </a:t>
            </a:r>
          </a:p>
          <a:p>
            <a:pPr lvl="1" algn="just"/>
            <a:r>
              <a:rPr lang="es-CR" sz="1800" dirty="0">
                <a:effectLst/>
                <a:latin typeface="Roboto" panose="02000000000000000000" pitchFamily="2" charset="0"/>
                <a:ea typeface="Roboto" panose="02000000000000000000" pitchFamily="2" charset="0"/>
              </a:rPr>
              <a:t>Inclusión de la revisión de fuentes colaterales como parte del procedimiento de evaluación.</a:t>
            </a:r>
          </a:p>
          <a:p>
            <a:pPr lvl="1" algn="just"/>
            <a:r>
              <a:rPr lang="es-CR" sz="1800" dirty="0">
                <a:effectLst/>
                <a:latin typeface="Roboto" panose="02000000000000000000" pitchFamily="2" charset="0"/>
                <a:ea typeface="Roboto" panose="02000000000000000000" pitchFamily="2" charset="0"/>
              </a:rPr>
              <a:t>Autorización para que otras personas profesionales que le realicen en el futuro una EIMPPA a la persona usuaria, puedan consultar los resultados obtenidos en esa valoración (de acuerdo con el Artículo 53 del Código de Ética y Deontológico del CPPCR)</a:t>
            </a:r>
          </a:p>
          <a:p>
            <a:pPr lvl="1" algn="just"/>
            <a:r>
              <a:rPr lang="es-419" sz="1800" dirty="0">
                <a:effectLst/>
                <a:latin typeface="Roboto" panose="02000000000000000000" pitchFamily="2" charset="0"/>
                <a:ea typeface="Roboto" panose="02000000000000000000" pitchFamily="2" charset="0"/>
              </a:rPr>
              <a:t>Se incluye el artículo 22 del Código de Ética y Deontológico del CPPCR, dentro de la información que debe brindársele a la persona usuaria, vinculada con el tiempo de custodia del expediente psicológico.</a:t>
            </a:r>
          </a:p>
          <a:p>
            <a:pPr lvl="1" algn="just"/>
            <a:r>
              <a:rPr lang="es-419" sz="1800" dirty="0">
                <a:latin typeface="Roboto" panose="02000000000000000000" pitchFamily="2" charset="0"/>
                <a:ea typeface="Roboto" panose="02000000000000000000" pitchFamily="2" charset="0"/>
              </a:rPr>
              <a:t>Se coloca espacio para que la persona usuaria incluya el correo electrónico al que desea se le envíe copia del resultado de la evaluación desarrollada.</a:t>
            </a:r>
          </a:p>
          <a:p>
            <a:pPr lvl="1" algn="just"/>
            <a:r>
              <a:rPr lang="es-419" sz="1800" dirty="0">
                <a:effectLst/>
                <a:latin typeface="Roboto" panose="02000000000000000000" pitchFamily="2" charset="0"/>
                <a:ea typeface="Roboto" panose="02000000000000000000" pitchFamily="2" charset="0"/>
              </a:rPr>
              <a:t>Se incluye no</a:t>
            </a:r>
            <a:r>
              <a:rPr lang="es-419" sz="1800" dirty="0">
                <a:latin typeface="Roboto" panose="02000000000000000000" pitchFamily="2" charset="0"/>
                <a:ea typeface="Roboto" panose="02000000000000000000" pitchFamily="2" charset="0"/>
              </a:rPr>
              <a:t>ta al pide del documento refiriendo el “</a:t>
            </a:r>
            <a:r>
              <a:rPr lang="es-419" sz="1800" i="1" dirty="0">
                <a:latin typeface="Roboto" panose="02000000000000000000" pitchFamily="2" charset="0"/>
                <a:ea typeface="Roboto" panose="02000000000000000000" pitchFamily="2" charset="0"/>
              </a:rPr>
              <a:t>Artículo 5 apartado 2 de la Ley 8968: Protección de la persona frente al tratamiento de sus datos personales</a:t>
            </a:r>
            <a:r>
              <a:rPr lang="es-419" sz="1800" dirty="0">
                <a:latin typeface="Roboto" panose="02000000000000000000" pitchFamily="2" charset="0"/>
                <a:ea typeface="Roboto" panose="02000000000000000000" pitchFamily="2" charset="0"/>
              </a:rPr>
              <a:t>” en relación la obligación de la persona profesional de obtener el consentimiento informado previo al desarrollo de la evaluación.</a:t>
            </a:r>
            <a:endParaRPr lang="es-419" sz="1800" dirty="0">
              <a:effectLst/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43790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A1B1E6B-2DBA-42D7-A849-384ADFD6AF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5. Nuevo formato de formulario en SEDIM</a:t>
            </a:r>
            <a:endParaRPr lang="es-419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9E338DD-DECC-44E3-82A2-7AC9D42D45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dirty="0"/>
              <a:t>El certificado EIMPPA registrará algunos cambios vinculados con: </a:t>
            </a:r>
          </a:p>
          <a:p>
            <a:pPr lvl="1"/>
            <a:r>
              <a:rPr lang="es-ES" dirty="0"/>
              <a:t>Datos relacionados con técnicas de evaluación (por ejemplo, se incluye revisión de fuentes colaterales).</a:t>
            </a:r>
          </a:p>
          <a:p>
            <a:pPr lvl="1"/>
            <a:r>
              <a:rPr lang="es-ES" dirty="0"/>
              <a:t>Nuevos factores de riesgo clasificados según presencia y relevancia.</a:t>
            </a:r>
          </a:p>
          <a:p>
            <a:pPr lvl="1"/>
            <a:r>
              <a:rPr lang="es-ES" dirty="0"/>
              <a:t>Espacio de texto para desarrollar la formulación del caso.</a:t>
            </a:r>
            <a:endParaRPr lang="es-419" dirty="0"/>
          </a:p>
        </p:txBody>
      </p:sp>
    </p:spTree>
    <p:extLst>
      <p:ext uri="{BB962C8B-B14F-4D97-AF65-F5344CB8AC3E}">
        <p14:creationId xmlns:p14="http://schemas.microsoft.com/office/powerpoint/2010/main" val="321100478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99</TotalTime>
  <Words>958</Words>
  <Application>Microsoft Office PowerPoint</Application>
  <PresentationFormat>Panorámica</PresentationFormat>
  <Paragraphs>57</Paragraphs>
  <Slides>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Roboto</vt:lpstr>
      <vt:lpstr>Tema de Office</vt:lpstr>
      <vt:lpstr>Cápsulas informativas</vt:lpstr>
      <vt:lpstr>1. Guías y recomendaciones durante el proceso de evaluación</vt:lpstr>
      <vt:lpstr>2. Nuevos criterios de riesgo</vt:lpstr>
      <vt:lpstr>Presentación de PowerPoint</vt:lpstr>
      <vt:lpstr>3. Formulación del caso</vt:lpstr>
      <vt:lpstr>4. Nuevo formato de consentimiento informado</vt:lpstr>
      <vt:lpstr>5. Nuevo formato de formulario en SEDIM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Cápsulas informativas</dc:title>
  <dc:creator>Carlos Andres Mata Marin</dc:creator>
  <cp:lastModifiedBy>Ana Cristina Monge Vargas</cp:lastModifiedBy>
  <cp:revision>1</cp:revision>
  <dcterms:created xsi:type="dcterms:W3CDTF">2021-09-08T14:51:15Z</dcterms:created>
  <dcterms:modified xsi:type="dcterms:W3CDTF">2021-10-01T02:42:10Z</dcterms:modified>
</cp:coreProperties>
</file>